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1" r:id="rId18"/>
    <p:sldId id="272" r:id="rId19"/>
    <p:sldId id="273" r:id="rId20"/>
    <p:sldId id="275" r:id="rId2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966" autoAdjust="0"/>
    <p:restoredTop sz="78405" autoAdjust="0"/>
  </p:normalViewPr>
  <p:slideViewPr>
    <p:cSldViewPr snapToGrid="0">
      <p:cViewPr varScale="1">
        <p:scale>
          <a:sx n="57" d="100"/>
          <a:sy n="57" d="100"/>
        </p:scale>
        <p:origin x="1218" y="66"/>
      </p:cViewPr>
      <p:guideLst/>
    </p:cSldViewPr>
  </p:slideViewPr>
  <p:outlineViewPr>
    <p:cViewPr>
      <p:scale>
        <a:sx n="33" d="100"/>
        <a:sy n="33" d="100"/>
      </p:scale>
      <p:origin x="0" y="-14916"/>
    </p:cViewPr>
  </p:outlineViewPr>
  <p:notesTextViewPr>
    <p:cViewPr>
      <p:scale>
        <a:sx n="1" d="1"/>
        <a:sy n="1" d="1"/>
      </p:scale>
      <p:origin x="0" y="0"/>
    </p:cViewPr>
  </p:notesTextViewPr>
  <p:notesViewPr>
    <p:cSldViewPr snapToGrid="0">
      <p:cViewPr varScale="1">
        <p:scale>
          <a:sx n="50" d="100"/>
          <a:sy n="50" d="100"/>
        </p:scale>
        <p:origin x="2286"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919E912-99A4-44A6-B862-04893E113543}" type="datetimeFigureOut">
              <a:rPr lang="he-IL" smtClean="0"/>
              <a:t>ה'/אדר א/תשע"ט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FA1C7A5-40BF-47DE-BBCB-63D38579ABA2}" type="slidenum">
              <a:rPr lang="he-IL" smtClean="0"/>
              <a:t>‹#›</a:t>
            </a:fld>
            <a:endParaRPr lang="he-IL"/>
          </a:p>
        </p:txBody>
      </p:sp>
    </p:spTree>
    <p:extLst>
      <p:ext uri="{BB962C8B-B14F-4D97-AF65-F5344CB8AC3E}">
        <p14:creationId xmlns:p14="http://schemas.microsoft.com/office/powerpoint/2010/main" val="26703963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CFA1C7A5-40BF-47DE-BBCB-63D38579ABA2}" type="slidenum">
              <a:rPr lang="he-IL" smtClean="0"/>
              <a:t>1</a:t>
            </a:fld>
            <a:endParaRPr lang="he-IL"/>
          </a:p>
        </p:txBody>
      </p:sp>
    </p:spTree>
    <p:extLst>
      <p:ext uri="{BB962C8B-B14F-4D97-AF65-F5344CB8AC3E}">
        <p14:creationId xmlns:p14="http://schemas.microsoft.com/office/powerpoint/2010/main" val="13409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פעילות גזירה: 4 זוגות מספריים ו4 דמויות של סוס</a:t>
            </a:r>
          </a:p>
          <a:p>
            <a:pPr marL="228600" indent="-228600">
              <a:buAutoNum type="arabicPeriod"/>
            </a:pPr>
            <a:r>
              <a:rPr lang="he-IL" dirty="0"/>
              <a:t>רגיל</a:t>
            </a:r>
          </a:p>
          <a:p>
            <a:pPr marL="228600" indent="-228600">
              <a:buAutoNum type="arabicPeriod"/>
            </a:pPr>
            <a:r>
              <a:rPr lang="he-IL" dirty="0"/>
              <a:t>יד שמאל</a:t>
            </a:r>
          </a:p>
          <a:p>
            <a:pPr marL="228600" indent="-228600">
              <a:buAutoNum type="arabicPeriod"/>
            </a:pPr>
            <a:r>
              <a:rPr lang="he-IL" dirty="0"/>
              <a:t>אחיזה סטטית</a:t>
            </a:r>
          </a:p>
          <a:p>
            <a:pPr marL="228600" indent="-228600">
              <a:buAutoNum type="arabicPeriod"/>
            </a:pPr>
            <a:r>
              <a:rPr lang="he-IL" dirty="0"/>
              <a:t>לפי סדר</a:t>
            </a:r>
          </a:p>
        </p:txBody>
      </p:sp>
      <p:sp>
        <p:nvSpPr>
          <p:cNvPr id="4" name="מציין מיקום של מספר שקופית 3"/>
          <p:cNvSpPr>
            <a:spLocks noGrp="1"/>
          </p:cNvSpPr>
          <p:nvPr>
            <p:ph type="sldNum" sz="quarter" idx="10"/>
          </p:nvPr>
        </p:nvSpPr>
        <p:spPr/>
        <p:txBody>
          <a:bodyPr/>
          <a:lstStyle/>
          <a:p>
            <a:fld id="{CFA1C7A5-40BF-47DE-BBCB-63D38579ABA2}" type="slidenum">
              <a:rPr lang="he-IL" smtClean="0"/>
              <a:t>6</a:t>
            </a:fld>
            <a:endParaRPr lang="he-IL"/>
          </a:p>
        </p:txBody>
      </p:sp>
    </p:spTree>
    <p:extLst>
      <p:ext uri="{BB962C8B-B14F-4D97-AF65-F5344CB8AC3E}">
        <p14:creationId xmlns:p14="http://schemas.microsoft.com/office/powerpoint/2010/main" val="369671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קושי בתכנון תנועה</a:t>
            </a:r>
          </a:p>
        </p:txBody>
      </p:sp>
      <p:sp>
        <p:nvSpPr>
          <p:cNvPr id="4" name="מציין מיקום של מספר שקופית 3"/>
          <p:cNvSpPr>
            <a:spLocks noGrp="1"/>
          </p:cNvSpPr>
          <p:nvPr>
            <p:ph type="sldNum" sz="quarter" idx="10"/>
          </p:nvPr>
        </p:nvSpPr>
        <p:spPr/>
        <p:txBody>
          <a:bodyPr/>
          <a:lstStyle/>
          <a:p>
            <a:fld id="{DA94B0F4-FF59-4763-B15D-D9A05D74B15B}" type="slidenum">
              <a:rPr lang="he-IL" smtClean="0"/>
              <a:t>18</a:t>
            </a:fld>
            <a:endParaRPr lang="he-IL"/>
          </a:p>
        </p:txBody>
      </p:sp>
    </p:spTree>
    <p:extLst>
      <p:ext uri="{BB962C8B-B14F-4D97-AF65-F5344CB8AC3E}">
        <p14:creationId xmlns:p14="http://schemas.microsoft.com/office/powerpoint/2010/main" val="3801322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US" dirty="0"/>
              <a:t>Top Down</a:t>
            </a:r>
            <a:r>
              <a:rPr lang="he-IL" dirty="0"/>
              <a:t>: 1. חיבור אבזמים של רצועות הכלב (קולר, רצועת)</a:t>
            </a:r>
          </a:p>
          <a:p>
            <a:r>
              <a:rPr lang="he-IL" dirty="0"/>
              <a:t>2. עלייה וירידה של מדרגות עם כלב (בהתחלה בלי)</a:t>
            </a:r>
          </a:p>
          <a:p>
            <a:r>
              <a:rPr lang="he-IL" dirty="0"/>
              <a:t>                3. תרגול לבוש על עצמי ואלי להלביש את הכלב במעיל גם?</a:t>
            </a:r>
          </a:p>
          <a:p>
            <a:r>
              <a:rPr lang="he-IL" dirty="0"/>
              <a:t>                4. הכנת "ארוחה" לכלב בעזרת סכין ומזלג</a:t>
            </a:r>
          </a:p>
          <a:p>
            <a:r>
              <a:rPr lang="he-IL" dirty="0"/>
              <a:t>                5. לימוד אסטרטגיות תכנון והתארגנות</a:t>
            </a:r>
          </a:p>
        </p:txBody>
      </p:sp>
      <p:sp>
        <p:nvSpPr>
          <p:cNvPr id="4" name="מציין מיקום של מספר שקופית 3"/>
          <p:cNvSpPr>
            <a:spLocks noGrp="1"/>
          </p:cNvSpPr>
          <p:nvPr>
            <p:ph type="sldNum" sz="quarter" idx="10"/>
          </p:nvPr>
        </p:nvSpPr>
        <p:spPr/>
        <p:txBody>
          <a:bodyPr/>
          <a:lstStyle/>
          <a:p>
            <a:fld id="{CFA1C7A5-40BF-47DE-BBCB-63D38579ABA2}" type="slidenum">
              <a:rPr lang="he-IL" smtClean="0"/>
              <a:t>19</a:t>
            </a:fld>
            <a:endParaRPr lang="he-IL"/>
          </a:p>
        </p:txBody>
      </p:sp>
    </p:spTree>
    <p:extLst>
      <p:ext uri="{BB962C8B-B14F-4D97-AF65-F5344CB8AC3E}">
        <p14:creationId xmlns:p14="http://schemas.microsoft.com/office/powerpoint/2010/main" val="3975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en-US" dirty="0"/>
              <a:t>Top Down</a:t>
            </a:r>
            <a:r>
              <a:rPr lang="he-IL" dirty="0"/>
              <a:t>: 1. חיבור אבזם </a:t>
            </a:r>
            <a:r>
              <a:rPr lang="he-IL"/>
              <a:t>של קסדה</a:t>
            </a:r>
            <a:endParaRPr lang="he-IL" dirty="0"/>
          </a:p>
          <a:p>
            <a:r>
              <a:rPr lang="he-IL" dirty="0"/>
              <a:t>                2. טיפוס מדרגות של רמפה או שרפרף בלי להסתכל</a:t>
            </a:r>
          </a:p>
          <a:p>
            <a:r>
              <a:rPr lang="he-IL" dirty="0"/>
              <a:t>                3. בימי חורף ניתן לעבוד על לבוש של מעיל או סוודר או כפפות</a:t>
            </a:r>
          </a:p>
          <a:p>
            <a:r>
              <a:rPr lang="he-IL" dirty="0"/>
              <a:t>                4. פעילות עם כף להעברת חול ממקום למקום בשילוב רכיבה</a:t>
            </a:r>
          </a:p>
          <a:p>
            <a:r>
              <a:rPr lang="he-IL" dirty="0"/>
              <a:t>                5. לימוד אסטרטגיות תכנון והתארגנות</a:t>
            </a:r>
          </a:p>
        </p:txBody>
      </p:sp>
      <p:sp>
        <p:nvSpPr>
          <p:cNvPr id="4" name="מציין מיקום של מספר שקופית 3"/>
          <p:cNvSpPr>
            <a:spLocks noGrp="1"/>
          </p:cNvSpPr>
          <p:nvPr>
            <p:ph type="sldNum" sz="quarter" idx="10"/>
          </p:nvPr>
        </p:nvSpPr>
        <p:spPr/>
        <p:txBody>
          <a:bodyPr/>
          <a:lstStyle/>
          <a:p>
            <a:fld id="{CFA1C7A5-40BF-47DE-BBCB-63D38579ABA2}" type="slidenum">
              <a:rPr lang="he-IL" smtClean="0"/>
              <a:t>20</a:t>
            </a:fld>
            <a:endParaRPr lang="he-IL"/>
          </a:p>
        </p:txBody>
      </p:sp>
    </p:spTree>
    <p:extLst>
      <p:ext uri="{BB962C8B-B14F-4D97-AF65-F5344CB8AC3E}">
        <p14:creationId xmlns:p14="http://schemas.microsoft.com/office/powerpoint/2010/main" val="2919156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F2E149-561E-4FEA-85EF-1E183661302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BD4B0092-1D78-4DE8-B45E-676935FF92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A322414-E580-4F3D-87F8-6076BBB38178}"/>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15A9D295-760A-46A2-BB29-DC23AA519FF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0404824-A415-4FE8-B510-458BF7048E20}"/>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139287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3A448DE-5C0E-4F9B-AE8F-D7B9ACAC2C9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CB902186-41E1-40A6-9FC3-90EF7751B95F}"/>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EAE3421-B5F2-4CAC-AFBD-C5EDCC338307}"/>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15CD111C-426C-459C-8A44-068DA2EDA32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15C12BB-EF7C-4AF3-B8E3-B7EB1D2E4ED4}"/>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264963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10AF7BA6-657D-4A82-866B-4D2450B34C8C}"/>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D9F1567-CB42-4316-A9D8-D32DD58A6E2B}"/>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4C86B3C-5C54-4130-A9F9-7799A416A124}"/>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6E36BA62-C050-456B-9331-BD52E26E99C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4F0B9C5-DC9C-4EA0-8271-FDFEC1499A0A}"/>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1765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A5328A4-B880-432A-A745-8A8AC84D2FF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CEE649D-EEA8-4242-93CB-2056D23D75BA}"/>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7441097-37B8-4F2F-9DF4-8DA1A91888A9}"/>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496CF29D-79B6-4E37-8D1A-2E3744FA283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0E07673-13C5-41A7-BFE4-A0CE6660D260}"/>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331683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3FA3D51-EA9D-4892-A3B6-0DADC200C5B3}"/>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14131F8-4BAD-4DF5-9608-BF895CAAA7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5962ECC3-6C6D-4C0D-8986-C02ACE5969FB}"/>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FD191F1E-1258-471B-9C6F-480FE86716F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F79AAAA-400E-4468-B609-5EA2F51AD000}"/>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3107928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04E3F29-843F-4EE5-BD46-EDC8DAC06E3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3A48AE7-3E55-44A0-8879-3CE50081023D}"/>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8DECF4CB-33B5-4A61-AB3D-C6999535D191}"/>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3601439F-C32D-419A-AA9C-A65877BF8C93}"/>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6" name="מציין מיקום של כותרת תחתונה 5">
            <a:extLst>
              <a:ext uri="{FF2B5EF4-FFF2-40B4-BE49-F238E27FC236}">
                <a16:creationId xmlns:a16="http://schemas.microsoft.com/office/drawing/2014/main" id="{81EAC87D-0E07-48E6-9FEF-0CAA30F96B2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34C7D90-3641-41D2-B218-813A7066501C}"/>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382382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AD7CD32-0166-4FF3-A944-7B1B945513ED}"/>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34B7DA7-B551-4FD6-96B4-072358C952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D4BCBAD3-2193-4325-9A01-778380D0D8BA}"/>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4C220CE-2246-41F4-A9A7-36458CE42A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90357F8B-8188-4B0E-97AF-71D888338F0A}"/>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79C6C24-49DD-4970-816A-01085AA04772}"/>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8" name="מציין מיקום של כותרת תחתונה 7">
            <a:extLst>
              <a:ext uri="{FF2B5EF4-FFF2-40B4-BE49-F238E27FC236}">
                <a16:creationId xmlns:a16="http://schemas.microsoft.com/office/drawing/2014/main" id="{0D1AB431-1E38-4495-824A-D845C2C7DAB7}"/>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3B99480C-48CE-436E-9513-CB3813E62B3C}"/>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308013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825733F-8DF6-443C-8F77-C13DFD5C274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091C2B2C-328B-4DAC-879F-AF7D53EFB9B8}"/>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4" name="מציין מיקום של כותרת תחתונה 3">
            <a:extLst>
              <a:ext uri="{FF2B5EF4-FFF2-40B4-BE49-F238E27FC236}">
                <a16:creationId xmlns:a16="http://schemas.microsoft.com/office/drawing/2014/main" id="{9773A424-A8DE-4F0D-9228-7BE42BD0565C}"/>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6F0701A1-E6E2-4570-BF7C-DC32D14A82EB}"/>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2647604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F66E1BB-1179-432E-AD00-42511923EE19}"/>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3" name="מציין מיקום של כותרת תחתונה 2">
            <a:extLst>
              <a:ext uri="{FF2B5EF4-FFF2-40B4-BE49-F238E27FC236}">
                <a16:creationId xmlns:a16="http://schemas.microsoft.com/office/drawing/2014/main" id="{A9790A75-7998-4680-9C14-DD923C5E3074}"/>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5939F981-E4E1-43C0-86FF-E4FBCEA1F11F}"/>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407685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8B2D1F4-DD97-4EBF-A4B4-D511BB01D462}"/>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9CEE654-5296-417D-BA99-55B1A014FE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E5E23CB9-7958-43E5-A146-7E3A86908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ACD5B06D-89BD-44C8-9958-74C8E242D21F}"/>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6" name="מציין מיקום של כותרת תחתונה 5">
            <a:extLst>
              <a:ext uri="{FF2B5EF4-FFF2-40B4-BE49-F238E27FC236}">
                <a16:creationId xmlns:a16="http://schemas.microsoft.com/office/drawing/2014/main" id="{41DA7335-B52E-46B0-B7F1-DFF785491EB2}"/>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34F4684-DF96-4A68-A452-B95282C2631E}"/>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85099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F59188-DC58-46CE-A29A-CA3D2EEBE8A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93ABB0E-C5D1-4635-87C2-AD994EBD7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FD706198-4965-4406-B3A0-FD638AB978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1510653F-6EE7-43D7-9031-E8118CBC5E1F}"/>
              </a:ext>
            </a:extLst>
          </p:cNvPr>
          <p:cNvSpPr>
            <a:spLocks noGrp="1"/>
          </p:cNvSpPr>
          <p:nvPr>
            <p:ph type="dt" sz="half" idx="10"/>
          </p:nvPr>
        </p:nvSpPr>
        <p:spPr/>
        <p:txBody>
          <a:bodyPr/>
          <a:lstStyle/>
          <a:p>
            <a:fld id="{C6F28B10-247F-404F-A050-13A4D16EC1ED}" type="datetimeFigureOut">
              <a:rPr lang="he-IL" smtClean="0"/>
              <a:t>ה'/אדר א/תשע"ט</a:t>
            </a:fld>
            <a:endParaRPr lang="he-IL"/>
          </a:p>
        </p:txBody>
      </p:sp>
      <p:sp>
        <p:nvSpPr>
          <p:cNvPr id="6" name="מציין מיקום של כותרת תחתונה 5">
            <a:extLst>
              <a:ext uri="{FF2B5EF4-FFF2-40B4-BE49-F238E27FC236}">
                <a16:creationId xmlns:a16="http://schemas.microsoft.com/office/drawing/2014/main" id="{D884A244-45FE-46C2-8B35-67D64DC34B3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E792FF6-19F8-4FAD-B8AD-9FBDB66F8A6F}"/>
              </a:ext>
            </a:extLst>
          </p:cNvPr>
          <p:cNvSpPr>
            <a:spLocks noGrp="1"/>
          </p:cNvSpPr>
          <p:nvPr>
            <p:ph type="sldNum" sz="quarter" idx="12"/>
          </p:nvPr>
        </p:nvSpPr>
        <p:spPr/>
        <p:txBody>
          <a:bodyPr/>
          <a:lstStyle/>
          <a:p>
            <a:fld id="{4FE380C4-EACE-4271-A2D3-D7F2060BE860}" type="slidenum">
              <a:rPr lang="he-IL" smtClean="0"/>
              <a:t>‹#›</a:t>
            </a:fld>
            <a:endParaRPr lang="he-IL"/>
          </a:p>
        </p:txBody>
      </p:sp>
    </p:spTree>
    <p:extLst>
      <p:ext uri="{BB962C8B-B14F-4D97-AF65-F5344CB8AC3E}">
        <p14:creationId xmlns:p14="http://schemas.microsoft.com/office/powerpoint/2010/main" val="208357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5ADF5FF-C8A7-463F-ABB2-77D58BE7AA5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887D679-F797-40FD-8923-A1183739619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0C8757E-F45A-4773-9099-FBC0C66C80F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F28B10-247F-404F-A050-13A4D16EC1ED}" type="datetimeFigureOut">
              <a:rPr lang="he-IL" smtClean="0"/>
              <a:t>ה'/אדר א/תשע"ט</a:t>
            </a:fld>
            <a:endParaRPr lang="he-IL"/>
          </a:p>
        </p:txBody>
      </p:sp>
      <p:sp>
        <p:nvSpPr>
          <p:cNvPr id="5" name="מציין מיקום של כותרת תחתונה 4">
            <a:extLst>
              <a:ext uri="{FF2B5EF4-FFF2-40B4-BE49-F238E27FC236}">
                <a16:creationId xmlns:a16="http://schemas.microsoft.com/office/drawing/2014/main" id="{143DFA2B-FE9F-4016-ABC9-ECF486C403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9EA797A3-44AB-491A-97D5-EFE9E6AA770C}"/>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E380C4-EACE-4271-A2D3-D7F2060BE860}" type="slidenum">
              <a:rPr lang="he-IL" smtClean="0"/>
              <a:t>‹#›</a:t>
            </a:fld>
            <a:endParaRPr lang="he-IL"/>
          </a:p>
        </p:txBody>
      </p:sp>
    </p:spTree>
    <p:extLst>
      <p:ext uri="{BB962C8B-B14F-4D97-AF65-F5344CB8AC3E}">
        <p14:creationId xmlns:p14="http://schemas.microsoft.com/office/powerpoint/2010/main" val="2296052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7093502-3743-464B-890A-635E918113EB}"/>
              </a:ext>
            </a:extLst>
          </p:cNvPr>
          <p:cNvSpPr>
            <a:spLocks noGrp="1"/>
          </p:cNvSpPr>
          <p:nvPr>
            <p:ph type="ctrTitle"/>
          </p:nvPr>
        </p:nvSpPr>
        <p:spPr>
          <a:xfrm>
            <a:off x="-1720646" y="0"/>
            <a:ext cx="15025165" cy="3474720"/>
          </a:xfrm>
        </p:spPr>
        <p:txBody>
          <a:bodyPr/>
          <a:lstStyle/>
          <a:p>
            <a:r>
              <a:rPr lang="en-US" b="1" dirty="0">
                <a:solidFill>
                  <a:srgbClr val="FF0000"/>
                </a:solidFill>
              </a:rPr>
              <a:t>   </a:t>
            </a:r>
            <a:r>
              <a:rPr lang="en-US" sz="8000" b="1" dirty="0">
                <a:solidFill>
                  <a:srgbClr val="FF0000"/>
                </a:solidFill>
              </a:rPr>
              <a:t>DCD</a:t>
            </a:r>
            <a:endParaRPr lang="he-IL" b="1" dirty="0">
              <a:solidFill>
                <a:srgbClr val="FF0000"/>
              </a:solidFill>
            </a:endParaRPr>
          </a:p>
        </p:txBody>
      </p:sp>
      <p:sp>
        <p:nvSpPr>
          <p:cNvPr id="3" name="כותרת משנה 2">
            <a:extLst>
              <a:ext uri="{FF2B5EF4-FFF2-40B4-BE49-F238E27FC236}">
                <a16:creationId xmlns:a16="http://schemas.microsoft.com/office/drawing/2014/main" id="{7A414A0B-39D4-49FE-AC24-49DB433D2B89}"/>
              </a:ext>
            </a:extLst>
          </p:cNvPr>
          <p:cNvSpPr>
            <a:spLocks noGrp="1"/>
          </p:cNvSpPr>
          <p:nvPr>
            <p:ph type="subTitle" idx="1"/>
          </p:nvPr>
        </p:nvSpPr>
        <p:spPr>
          <a:xfrm>
            <a:off x="1524000" y="4130040"/>
            <a:ext cx="9144000" cy="2052718"/>
          </a:xfrm>
        </p:spPr>
        <p:txBody>
          <a:bodyPr>
            <a:normAutofit/>
          </a:bodyPr>
          <a:lstStyle/>
          <a:p>
            <a:r>
              <a:rPr lang="he-IL" sz="4800" b="1" dirty="0">
                <a:solidFill>
                  <a:srgbClr val="002060"/>
                </a:solidFill>
              </a:rPr>
              <a:t>הפרעה התפתחותית בקואורדינציה</a:t>
            </a:r>
          </a:p>
          <a:p>
            <a:r>
              <a:rPr lang="en-US" sz="4400" b="1" dirty="0">
                <a:solidFill>
                  <a:srgbClr val="FF0000"/>
                </a:solidFill>
              </a:rPr>
              <a:t>D</a:t>
            </a:r>
            <a:r>
              <a:rPr lang="en-US" sz="4400" b="1" dirty="0">
                <a:solidFill>
                  <a:srgbClr val="002060"/>
                </a:solidFill>
              </a:rPr>
              <a:t>evelopmental </a:t>
            </a:r>
            <a:r>
              <a:rPr lang="en-US" sz="4400" b="1" dirty="0">
                <a:solidFill>
                  <a:srgbClr val="FF0000"/>
                </a:solidFill>
              </a:rPr>
              <a:t>C</a:t>
            </a:r>
            <a:r>
              <a:rPr lang="en-US" sz="4400" b="1" dirty="0">
                <a:solidFill>
                  <a:srgbClr val="002060"/>
                </a:solidFill>
              </a:rPr>
              <a:t>oordination </a:t>
            </a:r>
            <a:r>
              <a:rPr lang="en-US" sz="4400" b="1" dirty="0">
                <a:solidFill>
                  <a:srgbClr val="FF0000"/>
                </a:solidFill>
              </a:rPr>
              <a:t>D</a:t>
            </a:r>
            <a:r>
              <a:rPr lang="en-US" sz="4400" b="1" dirty="0">
                <a:solidFill>
                  <a:srgbClr val="002060"/>
                </a:solidFill>
              </a:rPr>
              <a:t>isorder</a:t>
            </a:r>
            <a:endParaRPr lang="he-IL" sz="4400" b="1" dirty="0">
              <a:solidFill>
                <a:srgbClr val="002060"/>
              </a:solidFill>
            </a:endParaRPr>
          </a:p>
        </p:txBody>
      </p:sp>
      <p:pic>
        <p:nvPicPr>
          <p:cNvPr id="1026" name="Picture 2" descr="Image result for ‫dcd הפרעה התפתחותית בקואורדינציה‬‎">
            <a:extLst>
              <a:ext uri="{FF2B5EF4-FFF2-40B4-BE49-F238E27FC236}">
                <a16:creationId xmlns:a16="http://schemas.microsoft.com/office/drawing/2014/main" id="{C69C924C-4E50-4128-AE23-4E3EECF2C1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985" y="545519"/>
            <a:ext cx="2985135" cy="273108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dcd הפרעה התפתחותית בקואורדינציה‬‎">
            <a:extLst>
              <a:ext uri="{FF2B5EF4-FFF2-40B4-BE49-F238E27FC236}">
                <a16:creationId xmlns:a16="http://schemas.microsoft.com/office/drawing/2014/main" id="{6FC23744-DB6D-4571-BFE7-487C296AA6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2005" y="524999"/>
            <a:ext cx="3207277" cy="2772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777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בעיות נלוות</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pPr marL="0" indent="0">
              <a:buNone/>
            </a:pPr>
            <a:r>
              <a:rPr lang="he-IL" sz="3600" b="1" dirty="0">
                <a:solidFill>
                  <a:srgbClr val="002060"/>
                </a:solidFill>
              </a:rPr>
              <a:t>קשיים בלמידה</a:t>
            </a:r>
          </a:p>
          <a:p>
            <a:r>
              <a:rPr lang="he-IL" dirty="0"/>
              <a:t>ילדים אשר אובחנו כ"מסורבלים" בשנות הילדות, היו בדרגה גבוהה יותר של סיכון לקשיי למידה בגיל מאוחר יותר, בהשוואה לילדים ללא סרבול מוטורי.</a:t>
            </a:r>
          </a:p>
          <a:p>
            <a:r>
              <a:rPr lang="he-IL" baseline="30000" dirty="0"/>
              <a:t>. </a:t>
            </a:r>
            <a:r>
              <a:rPr lang="he-IL" dirty="0"/>
              <a:t>יחד עם זאת, מספר מחקרים דיווחו על קשרי גומלין בין הפרעה התפתחותית בקואורדינציה לבין קשיים בביצוע האקדמי. </a:t>
            </a:r>
          </a:p>
          <a:p>
            <a:r>
              <a:rPr lang="he-IL" dirty="0"/>
              <a:t>במחקרים אלה דווח כי ילדים שאובחנו עם </a:t>
            </a:r>
            <a:r>
              <a:rPr lang="en-US" dirty="0"/>
              <a:t>DCD </a:t>
            </a:r>
            <a:r>
              <a:rPr lang="he-IL" dirty="0"/>
              <a:t> השיגו הישגים נמוכים יותר באופן משמעותי בהשוואה לילדים בקבוצת הביקורת </a:t>
            </a:r>
            <a:endParaRPr lang="he-IL" sz="3600" dirty="0"/>
          </a:p>
        </p:txBody>
      </p:sp>
    </p:spTree>
    <p:extLst>
      <p:ext uri="{BB962C8B-B14F-4D97-AF65-F5344CB8AC3E}">
        <p14:creationId xmlns:p14="http://schemas.microsoft.com/office/powerpoint/2010/main" val="1729245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בעיות נלוות</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pPr marL="0" indent="0">
              <a:buNone/>
            </a:pPr>
            <a:r>
              <a:rPr lang="he-IL" sz="3600" b="1" dirty="0">
                <a:solidFill>
                  <a:srgbClr val="002060"/>
                </a:solidFill>
              </a:rPr>
              <a:t>לקות למידה בלתי מילולית</a:t>
            </a:r>
          </a:p>
          <a:p>
            <a:r>
              <a:rPr lang="he-IL" dirty="0"/>
              <a:t>ילדים אשר סובלים מהפרעת למידה בלתי מילולית (</a:t>
            </a:r>
            <a:r>
              <a:rPr lang="en-US" dirty="0"/>
              <a:t>Nonverbal learning disorder</a:t>
            </a:r>
            <a:r>
              <a:rPr lang="he-IL" dirty="0"/>
              <a:t>) הפרעה של ההמיספרה הימנית, משיגים הישגים טובים באוצר מילים, בקריאה באיות ובהבעה עצמית. </a:t>
            </a:r>
          </a:p>
          <a:p>
            <a:r>
              <a:rPr lang="he-IL" dirty="0"/>
              <a:t>אבל, חווים קשיים במשימות הדורשות יכולות של ארגון חזותי-מרחבי אשר מקשים על:</a:t>
            </a:r>
          </a:p>
          <a:p>
            <a:pPr lvl="1">
              <a:buFont typeface="Wingdings" panose="05000000000000000000" pitchFamily="2" charset="2"/>
              <a:buChar char="v"/>
            </a:pPr>
            <a:r>
              <a:rPr lang="he-IL" dirty="0"/>
              <a:t> ביצוע מטלות יום יום (</a:t>
            </a:r>
            <a:r>
              <a:rPr lang="en-US" dirty="0"/>
              <a:t>ADL</a:t>
            </a:r>
            <a:r>
              <a:rPr lang="he-IL" dirty="0"/>
              <a:t>).</a:t>
            </a:r>
          </a:p>
          <a:p>
            <a:pPr lvl="1">
              <a:buFont typeface="Wingdings" panose="05000000000000000000" pitchFamily="2" charset="2"/>
              <a:buChar char="v"/>
            </a:pPr>
            <a:r>
              <a:rPr lang="he-IL" dirty="0"/>
              <a:t>בהסתגלות למצבים חדשים.</a:t>
            </a:r>
          </a:p>
          <a:p>
            <a:pPr lvl="1">
              <a:buFont typeface="Wingdings" panose="05000000000000000000" pitchFamily="2" charset="2"/>
              <a:buChar char="v"/>
            </a:pPr>
            <a:r>
              <a:rPr lang="he-IL" dirty="0"/>
              <a:t>בהבנה של סימנים ורמזים בלתי מילוליים אשר מקשים על הסתגלותם החברתית.</a:t>
            </a:r>
          </a:p>
          <a:p>
            <a:pPr lvl="1">
              <a:buFont typeface="Wingdings" panose="05000000000000000000" pitchFamily="2" charset="2"/>
              <a:buChar char="v"/>
            </a:pPr>
            <a:r>
              <a:rPr lang="he-IL" dirty="0"/>
              <a:t>בביצוע מיומנויות מוטוריות עקב קשיים בקואורדינציה.</a:t>
            </a:r>
          </a:p>
          <a:p>
            <a:pPr lvl="1">
              <a:buFont typeface="Wingdings" panose="05000000000000000000" pitchFamily="2" charset="2"/>
              <a:buChar char="v"/>
            </a:pPr>
            <a:r>
              <a:rPr lang="he-IL" dirty="0"/>
              <a:t>בשיווי משקל ובמיומנויות עדינות.</a:t>
            </a:r>
          </a:p>
        </p:txBody>
      </p:sp>
    </p:spTree>
    <p:extLst>
      <p:ext uri="{BB962C8B-B14F-4D97-AF65-F5344CB8AC3E}">
        <p14:creationId xmlns:p14="http://schemas.microsoft.com/office/powerpoint/2010/main" val="900655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בעיות נלוות</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pPr marL="0" indent="0">
              <a:buNone/>
            </a:pPr>
            <a:r>
              <a:rPr lang="he-IL" sz="3600" b="1" dirty="0">
                <a:solidFill>
                  <a:srgbClr val="002060"/>
                </a:solidFill>
              </a:rPr>
              <a:t>בעיות רגשיות וחברתיות</a:t>
            </a:r>
          </a:p>
          <a:p>
            <a:r>
              <a:rPr lang="he-IL" sz="3600" dirty="0"/>
              <a:t>נמצא כי ילדים אלה אינם מזוהים כילדים עם צרכים מיוחדים במידה מספקת על ידי הוריהם ומוריהם. זאת, מכיוון שהם נתפסים כבעלי יכולת גבוהה בתחום המילולי והלימודי. </a:t>
            </a:r>
          </a:p>
          <a:p>
            <a:r>
              <a:rPr lang="he-IL" sz="3600" dirty="0"/>
              <a:t>יש לציין, כי ילדים אלה הם בקבוצת סיכון להתפתחותן של בעיות ריגושיות ופסיכיאטריות עד כדי התאבדות.</a:t>
            </a:r>
            <a:endParaRPr lang="he-IL" sz="3600" b="1" dirty="0">
              <a:solidFill>
                <a:srgbClr val="002060"/>
              </a:solidFill>
            </a:endParaRPr>
          </a:p>
        </p:txBody>
      </p:sp>
    </p:spTree>
    <p:extLst>
      <p:ext uri="{BB962C8B-B14F-4D97-AF65-F5344CB8AC3E}">
        <p14:creationId xmlns:p14="http://schemas.microsoft.com/office/powerpoint/2010/main" val="1732898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בעיות נלוות</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pPr marL="0" indent="0">
              <a:buNone/>
            </a:pPr>
            <a:r>
              <a:rPr lang="he-IL" sz="3600" b="1" dirty="0">
                <a:solidFill>
                  <a:srgbClr val="002060"/>
                </a:solidFill>
              </a:rPr>
              <a:t>בעיות רגשיות וחברתיות</a:t>
            </a:r>
          </a:p>
          <a:p>
            <a:endParaRPr lang="he-IL" dirty="0"/>
          </a:p>
          <a:p>
            <a:r>
              <a:rPr lang="he-IL" sz="3200" dirty="0"/>
              <a:t>מחקרים רבים הוכיחו כי בעיות ריגושיות וחברתיות מאפיינות ילדים בעלי בעיות בקואורדינציה המוטורית.</a:t>
            </a:r>
          </a:p>
          <a:p>
            <a:endParaRPr lang="he-IL" sz="3200" dirty="0"/>
          </a:p>
          <a:p>
            <a:r>
              <a:rPr lang="he-IL" sz="3200" dirty="0"/>
              <a:t>נמצא כי תלמידים עם בעיות בקואורדינציה המוטורית נוטים לפתח אורח חיים המעמיד בסיכון את יכולתם לפתח מיומנויות מוטוריות, ליצור קשרים חברתיים, וכן את בריאותם וכושרם הגופני.</a:t>
            </a:r>
            <a:endParaRPr lang="he-IL" sz="4000" b="1" dirty="0">
              <a:solidFill>
                <a:srgbClr val="002060"/>
              </a:solidFill>
            </a:endParaRPr>
          </a:p>
        </p:txBody>
      </p:sp>
    </p:spTree>
    <p:extLst>
      <p:ext uri="{BB962C8B-B14F-4D97-AF65-F5344CB8AC3E}">
        <p14:creationId xmlns:p14="http://schemas.microsoft.com/office/powerpoint/2010/main" val="3731639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גורמים  </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fontScale="92500" lnSpcReduction="10000"/>
          </a:bodyPr>
          <a:lstStyle/>
          <a:p>
            <a:r>
              <a:rPr lang="he-IL" sz="4000" dirty="0"/>
              <a:t>עדיין לא ידועים לנו הגורמים הסיבתיים להפרעה זו, אבל ההשערה הרווחת היא </a:t>
            </a:r>
            <a:r>
              <a:rPr lang="he-IL" sz="4000" dirty="0" err="1"/>
              <a:t>שהדיספרקסיה</a:t>
            </a:r>
            <a:r>
              <a:rPr lang="he-IL" sz="4000" dirty="0"/>
              <a:t> ההתפתחותית היא תוצר של אי בשלות של מערכת העצבים.</a:t>
            </a:r>
          </a:p>
          <a:p>
            <a:r>
              <a:rPr lang="he-IL" sz="4000" dirty="0"/>
              <a:t>אנשים הסובלים מהפרעה זו הם בעלי אינטליגנציה תקינה ומעלה, וקשייהם אינם נוצרים בגלל שיבושים בהתפתחות התנועתית או בעיות נוירולוגיות אחרות.</a:t>
            </a:r>
          </a:p>
          <a:p>
            <a:r>
              <a:rPr lang="he-IL" sz="4000" dirty="0"/>
              <a:t>מקור ההפרעה נמצא בשלב מסוים בתהליך של איסוף וצבירה של מידע חושי- כלומר המשגת המידע, </a:t>
            </a:r>
            <a:r>
              <a:rPr lang="he-IL" sz="4000" b="1" dirty="0"/>
              <a:t>תכנון התנועה </a:t>
            </a:r>
            <a:r>
              <a:rPr lang="he-IL" sz="4000" dirty="0"/>
              <a:t>והביצוע שלה.</a:t>
            </a:r>
          </a:p>
        </p:txBody>
      </p:sp>
    </p:spTree>
    <p:extLst>
      <p:ext uri="{BB962C8B-B14F-4D97-AF65-F5344CB8AC3E}">
        <p14:creationId xmlns:p14="http://schemas.microsoft.com/office/powerpoint/2010/main" val="2446702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טיפול</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r>
              <a:rPr lang="he-IL" sz="4000" b="1" dirty="0"/>
              <a:t>טיפול מוקדם בקשייהם המוטוריים </a:t>
            </a:r>
            <a:r>
              <a:rPr lang="he-IL" sz="4000" dirty="0"/>
              <a:t>של ילדים עם בעיות מוטוריות בדרגה בינונית וחמורה עשוי להפחית את ההשלכות השליליות שיש להפרעה זו בתחום הלימודי, הריגושי-חברתי ובכלל בתפקוד היומיומי. </a:t>
            </a:r>
          </a:p>
          <a:p>
            <a:r>
              <a:rPr lang="he-IL" sz="4000" dirty="0"/>
              <a:t>אחד מהצרכים הראשוניים של הילדים, משפחותיהם ושל מוריהם - הוא </a:t>
            </a:r>
            <a:r>
              <a:rPr lang="he-IL" sz="4000" b="1" dirty="0"/>
              <a:t>ללמוד ולהבין את משמעות ההפרעה</a:t>
            </a:r>
            <a:r>
              <a:rPr lang="he-IL" sz="4000" dirty="0"/>
              <a:t> והסימפטומים שלה.</a:t>
            </a:r>
          </a:p>
        </p:txBody>
      </p:sp>
    </p:spTree>
    <p:extLst>
      <p:ext uri="{BB962C8B-B14F-4D97-AF65-F5344CB8AC3E}">
        <p14:creationId xmlns:p14="http://schemas.microsoft.com/office/powerpoint/2010/main" val="2805381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טיפול</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lnSpcReduction="10000"/>
          </a:bodyPr>
          <a:lstStyle/>
          <a:p>
            <a:r>
              <a:rPr lang="he-IL" sz="4000" dirty="0"/>
              <a:t>יש להדגיש בפני הגורמים השונים כי </a:t>
            </a:r>
            <a:r>
              <a:rPr lang="he-IL" sz="4000" dirty="0" err="1"/>
              <a:t>תוכניות</a:t>
            </a:r>
            <a:r>
              <a:rPr lang="he-IL" sz="4000" dirty="0"/>
              <a:t> התערבות במסגרת בית ספרית על ידי מחנכי הכיתות וכן על ידי מורים לחינוך גופני עשויות להניב פרות – כל עוד קיימת </a:t>
            </a:r>
            <a:r>
              <a:rPr lang="he-IL" sz="4000" b="1" dirty="0"/>
              <a:t>אבחנה ברורה </a:t>
            </a:r>
            <a:r>
              <a:rPr lang="he-IL" sz="4000" dirty="0"/>
              <a:t>של מוקדי החוזק וכן של התחומים בהם הילד מציג קשיים.</a:t>
            </a:r>
          </a:p>
          <a:p>
            <a:r>
              <a:rPr lang="he-IL" sz="4000" dirty="0" err="1"/>
              <a:t>תוכניות</a:t>
            </a:r>
            <a:r>
              <a:rPr lang="he-IL" sz="4000" dirty="0"/>
              <a:t> הטיפול הן  </a:t>
            </a:r>
            <a:r>
              <a:rPr lang="he-IL" sz="4000" b="1" dirty="0"/>
              <a:t>אינטגרטיביות</a:t>
            </a:r>
            <a:r>
              <a:rPr lang="he-IL" sz="4000" dirty="0"/>
              <a:t> בתחום המוטוריקה, הוויסות החושי והקואורדינציה הגסה והעדינה כבסיס למוכנות ללמידה, לתפקוד יומיומי ולהעצמה רגשית-חברתית. </a:t>
            </a:r>
          </a:p>
          <a:p>
            <a:endParaRPr lang="he-IL" sz="4000" dirty="0"/>
          </a:p>
        </p:txBody>
      </p:sp>
    </p:spTree>
    <p:extLst>
      <p:ext uri="{BB962C8B-B14F-4D97-AF65-F5344CB8AC3E}">
        <p14:creationId xmlns:p14="http://schemas.microsoft.com/office/powerpoint/2010/main" val="611807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1507920"/>
          </a:xfrm>
        </p:spPr>
        <p:txBody>
          <a:bodyPr>
            <a:normAutofit fontScale="90000"/>
          </a:bodyPr>
          <a:lstStyle/>
          <a:p>
            <a:r>
              <a:rPr lang="he-IL" sz="6000" b="1" dirty="0">
                <a:solidFill>
                  <a:srgbClr val="FF0000"/>
                </a:solidFill>
                <a:cs typeface="+mn-cs"/>
              </a:rPr>
              <a:t>טיפול – </a:t>
            </a:r>
            <a:r>
              <a:rPr lang="en-US" sz="6000" b="1" dirty="0">
                <a:solidFill>
                  <a:srgbClr val="FF0000"/>
                </a:solidFill>
                <a:cs typeface="+mn-cs"/>
              </a:rPr>
              <a:t>Top Down  </a:t>
            </a:r>
            <a:r>
              <a:rPr lang="he-IL" sz="6000" b="1" dirty="0">
                <a:solidFill>
                  <a:srgbClr val="FF0000"/>
                </a:solidFill>
                <a:cs typeface="+mn-cs"/>
              </a:rPr>
              <a:t>מול </a:t>
            </a:r>
            <a:r>
              <a:rPr lang="en-US" sz="6000" b="1" dirty="0">
                <a:solidFill>
                  <a:srgbClr val="FF0000"/>
                </a:solidFill>
                <a:cs typeface="+mn-cs"/>
              </a:rPr>
              <a:t>Bottom Up </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681315"/>
            <a:ext cx="10515600" cy="4495647"/>
          </a:xfrm>
        </p:spPr>
        <p:txBody>
          <a:bodyPr>
            <a:normAutofit/>
          </a:bodyPr>
          <a:lstStyle/>
          <a:p>
            <a:r>
              <a:rPr lang="he-IL" dirty="0"/>
              <a:t>ע"פ מחקרים שנעשו בשנים האחרונות, נראה ששיטות הטיפול הכלליות, המסורתיות, לפיתוח אינטגרציה חושית, אימון תפיסתי- תנועתי או תפקוד </a:t>
            </a:r>
            <a:r>
              <a:rPr lang="he-IL" dirty="0" err="1"/>
              <a:t>קינסנטי</a:t>
            </a:r>
            <a:r>
              <a:rPr lang="he-IL" dirty="0"/>
              <a:t> (</a:t>
            </a:r>
            <a:r>
              <a:rPr lang="en-US" b="1" dirty="0" err="1"/>
              <a:t>Bttom</a:t>
            </a:r>
            <a:r>
              <a:rPr lang="en-US" b="1" dirty="0"/>
              <a:t> up</a:t>
            </a:r>
            <a:r>
              <a:rPr lang="he-IL" dirty="0"/>
              <a:t>) לא עוזרות או משפרות את מצבו של מי שסובל </a:t>
            </a:r>
            <a:r>
              <a:rPr lang="he-IL" dirty="0" err="1"/>
              <a:t>מדיספרקסיה</a:t>
            </a:r>
            <a:r>
              <a:rPr lang="he-IL" dirty="0"/>
              <a:t> התפתחותית.</a:t>
            </a:r>
          </a:p>
          <a:p>
            <a:r>
              <a:rPr lang="he-IL" dirty="0"/>
              <a:t>כיום סוברים החוקרים ששיטת הטיפול היעילה ביותר ע"מ לטפל בהפרעה, היא שיטה טיפולית הממוקדת במיומנויות ייחודיות, בעלות מטרה מעשית, הנמצאות בחיי היומיום של הלוקה בהפרעה (</a:t>
            </a:r>
            <a:r>
              <a:rPr lang="en-US" b="1" dirty="0"/>
              <a:t>Top Down</a:t>
            </a:r>
            <a:r>
              <a:rPr lang="he-IL" dirty="0"/>
              <a:t>). </a:t>
            </a:r>
          </a:p>
          <a:p>
            <a:r>
              <a:rPr lang="he-IL" dirty="0"/>
              <a:t>שיטות אלו צריכות להתרכז יותר על הקניית דרכי פעולה קוגניטיביות יעילות לפתרון בעיות, ולהתרכז פחות בפיתוח ההיבט התנועתי של המיומנות.</a:t>
            </a:r>
            <a:endParaRPr lang="he-IL" sz="4000" dirty="0"/>
          </a:p>
        </p:txBody>
      </p:sp>
    </p:spTree>
    <p:extLst>
      <p:ext uri="{BB962C8B-B14F-4D97-AF65-F5344CB8AC3E}">
        <p14:creationId xmlns:p14="http://schemas.microsoft.com/office/powerpoint/2010/main" val="3548148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err="1">
                <a:solidFill>
                  <a:srgbClr val="FF0000"/>
                </a:solidFill>
              </a:rPr>
              <a:t>תאור</a:t>
            </a:r>
            <a:r>
              <a:rPr lang="he-IL" b="1" dirty="0">
                <a:solidFill>
                  <a:srgbClr val="FF0000"/>
                </a:solidFill>
              </a:rPr>
              <a:t> מקרה: יובל</a:t>
            </a:r>
          </a:p>
        </p:txBody>
      </p:sp>
      <p:sp>
        <p:nvSpPr>
          <p:cNvPr id="3" name="מציין מיקום תוכן 2"/>
          <p:cNvSpPr>
            <a:spLocks noGrp="1"/>
          </p:cNvSpPr>
          <p:nvPr>
            <p:ph idx="1"/>
          </p:nvPr>
        </p:nvSpPr>
        <p:spPr/>
        <p:txBody>
          <a:bodyPr>
            <a:normAutofit lnSpcReduction="10000"/>
          </a:bodyPr>
          <a:lstStyle/>
          <a:p>
            <a:pPr marL="0" indent="0">
              <a:buNone/>
            </a:pPr>
            <a:r>
              <a:rPr lang="he-IL" dirty="0"/>
              <a:t>יובל, בן הארבע, מתעורר באיטיות. הוא מתעלם ממכנסי הג'ינס והחגורה שאמו הכינה לו. הם קשים מידי ללבישה. הוא מתאמץ ללבוש את מכנסי הטרנינג החביבים עליו, עם הגומי במותניים. </a:t>
            </a:r>
          </a:p>
          <a:p>
            <a:pPr marL="0" indent="0">
              <a:buNone/>
            </a:pPr>
            <a:r>
              <a:rPr lang="he-IL" dirty="0"/>
              <a:t>הוא יורד בזהירות במדרגות כשהוא מציב על כל מדרגה קודם את רגל ימין ואחריה את רגל שמאל. ליד שולחן האוכל הוא מנסה לנעוץ את הכפית באשכולית והצלחת מחליקה על פני השולחן. </a:t>
            </a:r>
          </a:p>
          <a:p>
            <a:pPr marL="0" indent="0">
              <a:buNone/>
            </a:pPr>
            <a:r>
              <a:rPr lang="he-IL" dirty="0"/>
              <a:t>בהגיע זמן לנסוע לגן הוא נכנס במאמצים רבים לתוך המכונית וממתין לאמו שתחגור אותו בחגורת הבטיחות. בהגיעו לגן הוא זקוק לגננת שתפתח את חגורת הבטיחות ואז הוא יוצא בזהירות מתוך המכונית. הוא פונה לעבר תלת האופן המוכר. בשעה שילדים אחרים חגים סביבו, הוא יושב לו כשרגליו תלויות </a:t>
            </a:r>
            <a:r>
              <a:rPr lang="he-IL" dirty="0" err="1"/>
              <a:t>לצידו</a:t>
            </a:r>
            <a:r>
              <a:rPr lang="he-IL" dirty="0"/>
              <a:t>.  </a:t>
            </a:r>
          </a:p>
        </p:txBody>
      </p:sp>
    </p:spTree>
    <p:extLst>
      <p:ext uri="{BB962C8B-B14F-4D97-AF65-F5344CB8AC3E}">
        <p14:creationId xmlns:p14="http://schemas.microsoft.com/office/powerpoint/2010/main" val="2289265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9D3EA50-8975-4E5D-9705-A67078AFD5F6}"/>
              </a:ext>
            </a:extLst>
          </p:cNvPr>
          <p:cNvSpPr>
            <a:spLocks noGrp="1"/>
          </p:cNvSpPr>
          <p:nvPr>
            <p:ph type="title"/>
          </p:nvPr>
        </p:nvSpPr>
        <p:spPr/>
        <p:txBody>
          <a:bodyPr/>
          <a:lstStyle/>
          <a:p>
            <a:r>
              <a:rPr lang="he-IL" b="1" dirty="0">
                <a:solidFill>
                  <a:srgbClr val="FF0000"/>
                </a:solidFill>
                <a:cs typeface="+mn-cs"/>
              </a:rPr>
              <a:t>איך נעבוד עם יובל בכלבנות טיפולית?</a:t>
            </a:r>
          </a:p>
        </p:txBody>
      </p:sp>
      <p:sp>
        <p:nvSpPr>
          <p:cNvPr id="3" name="מציין מיקום תוכן 2">
            <a:extLst>
              <a:ext uri="{FF2B5EF4-FFF2-40B4-BE49-F238E27FC236}">
                <a16:creationId xmlns:a16="http://schemas.microsoft.com/office/drawing/2014/main" id="{0C1FAE01-3862-423D-848B-49FF1D9DA47D}"/>
              </a:ext>
            </a:extLst>
          </p:cNvPr>
          <p:cNvSpPr>
            <a:spLocks noGrp="1"/>
          </p:cNvSpPr>
          <p:nvPr>
            <p:ph idx="1"/>
          </p:nvPr>
        </p:nvSpPr>
        <p:spPr/>
        <p:txBody>
          <a:bodyPr/>
          <a:lstStyle/>
          <a:p>
            <a:pPr marL="0" indent="0">
              <a:buNone/>
            </a:pPr>
            <a:r>
              <a:rPr lang="he-IL" sz="3200" b="1" dirty="0"/>
              <a:t>האם ניתן לעבוד ברכיבה טיפולית בגישת </a:t>
            </a:r>
            <a:r>
              <a:rPr lang="en-US" sz="3200" b="1" dirty="0"/>
              <a:t>?Top Down</a:t>
            </a:r>
          </a:p>
          <a:p>
            <a:pPr marL="0" indent="0">
              <a:buNone/>
            </a:pPr>
            <a:r>
              <a:rPr lang="he-IL" sz="3200" b="1" dirty="0"/>
              <a:t>איך אפשר לשלב בין הגישות?</a:t>
            </a:r>
            <a:endParaRPr lang="en-US" sz="3200" b="1" dirty="0"/>
          </a:p>
          <a:p>
            <a:pPr marL="0" indent="0">
              <a:buNone/>
            </a:pPr>
            <a:r>
              <a:rPr lang="he-IL" sz="3200" b="1" u="sng" dirty="0">
                <a:solidFill>
                  <a:srgbClr val="002060"/>
                </a:solidFill>
              </a:rPr>
              <a:t>תרגיל:</a:t>
            </a:r>
          </a:p>
          <a:p>
            <a:pPr marL="0" indent="0">
              <a:buNone/>
            </a:pPr>
            <a:r>
              <a:rPr lang="he-IL" dirty="0"/>
              <a:t>חישבו על: 3 פעילויות ברכיבה טיפולית המתאימות לגישת </a:t>
            </a:r>
            <a:r>
              <a:rPr lang="en-US" dirty="0"/>
              <a:t>Bottom Up</a:t>
            </a:r>
            <a:endParaRPr lang="he-IL" dirty="0"/>
          </a:p>
          <a:p>
            <a:pPr marL="0" indent="0">
              <a:buNone/>
            </a:pPr>
            <a:r>
              <a:rPr lang="he-IL" dirty="0"/>
              <a:t>               3 פעילויות ברכיבה טיפולית המתאימות לגישת </a:t>
            </a:r>
            <a:r>
              <a:rPr lang="en-US" dirty="0"/>
              <a:t>Top Down</a:t>
            </a:r>
            <a:endParaRPr lang="he-IL" dirty="0"/>
          </a:p>
        </p:txBody>
      </p:sp>
    </p:spTree>
    <p:extLst>
      <p:ext uri="{BB962C8B-B14F-4D97-AF65-F5344CB8AC3E}">
        <p14:creationId xmlns:p14="http://schemas.microsoft.com/office/powerpoint/2010/main" val="1782116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p:txBody>
          <a:bodyPr>
            <a:normAutofit/>
          </a:bodyPr>
          <a:lstStyle/>
          <a:p>
            <a:pPr marL="0" indent="0" algn="ctr">
              <a:buNone/>
            </a:pPr>
            <a:r>
              <a:rPr lang="en-US" sz="6000" b="1" dirty="0">
                <a:solidFill>
                  <a:srgbClr val="FF0000"/>
                </a:solidFill>
              </a:rPr>
              <a:t> DCD</a:t>
            </a:r>
            <a:r>
              <a:rPr lang="he-IL" sz="6000" dirty="0"/>
              <a:t>ידועה גם </a:t>
            </a:r>
            <a:r>
              <a:rPr lang="he-IL" sz="6000" dirty="0" err="1"/>
              <a:t>כ</a:t>
            </a:r>
            <a:r>
              <a:rPr lang="he-IL" sz="6000" b="1" dirty="0" err="1">
                <a:solidFill>
                  <a:srgbClr val="002060"/>
                </a:solidFill>
              </a:rPr>
              <a:t>דיספרקסיה</a:t>
            </a:r>
            <a:r>
              <a:rPr lang="he-IL" sz="6000" b="1" dirty="0">
                <a:solidFill>
                  <a:srgbClr val="002060"/>
                </a:solidFill>
              </a:rPr>
              <a:t> התפתחותית</a:t>
            </a:r>
            <a:endParaRPr lang="en-US" sz="6000" b="1" dirty="0">
              <a:solidFill>
                <a:srgbClr val="002060"/>
              </a:solidFill>
            </a:endParaRPr>
          </a:p>
          <a:p>
            <a:pPr marL="0" indent="0" algn="ctr">
              <a:buNone/>
            </a:pPr>
            <a:r>
              <a:rPr lang="he-IL" sz="6000" dirty="0"/>
              <a:t>מתייחסת לליקויים וקשיים בקואורדינציה ובמיומנויות מוטוריות.</a:t>
            </a:r>
          </a:p>
        </p:txBody>
      </p:sp>
    </p:spTree>
    <p:extLst>
      <p:ext uri="{BB962C8B-B14F-4D97-AF65-F5344CB8AC3E}">
        <p14:creationId xmlns:p14="http://schemas.microsoft.com/office/powerpoint/2010/main" val="271200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9D3EA50-8975-4E5D-9705-A67078AFD5F6}"/>
              </a:ext>
            </a:extLst>
          </p:cNvPr>
          <p:cNvSpPr>
            <a:spLocks noGrp="1"/>
          </p:cNvSpPr>
          <p:nvPr>
            <p:ph type="title"/>
          </p:nvPr>
        </p:nvSpPr>
        <p:spPr/>
        <p:txBody>
          <a:bodyPr/>
          <a:lstStyle/>
          <a:p>
            <a:r>
              <a:rPr lang="he-IL" b="1" dirty="0">
                <a:solidFill>
                  <a:srgbClr val="FF0000"/>
                </a:solidFill>
                <a:cs typeface="+mn-cs"/>
              </a:rPr>
              <a:t>איך נעבוד עם יובל רכיבה טיפולית?</a:t>
            </a:r>
          </a:p>
        </p:txBody>
      </p:sp>
      <p:sp>
        <p:nvSpPr>
          <p:cNvPr id="3" name="מציין מיקום תוכן 2">
            <a:extLst>
              <a:ext uri="{FF2B5EF4-FFF2-40B4-BE49-F238E27FC236}">
                <a16:creationId xmlns:a16="http://schemas.microsoft.com/office/drawing/2014/main" id="{0C1FAE01-3862-423D-848B-49FF1D9DA47D}"/>
              </a:ext>
            </a:extLst>
          </p:cNvPr>
          <p:cNvSpPr>
            <a:spLocks noGrp="1"/>
          </p:cNvSpPr>
          <p:nvPr>
            <p:ph idx="1"/>
          </p:nvPr>
        </p:nvSpPr>
        <p:spPr/>
        <p:txBody>
          <a:bodyPr/>
          <a:lstStyle/>
          <a:p>
            <a:pPr marL="0" indent="0">
              <a:buNone/>
            </a:pPr>
            <a:r>
              <a:rPr lang="he-IL" sz="3200" b="1" dirty="0"/>
              <a:t>האם ניתן לעבוד ברכיבה טיפולית בגישת </a:t>
            </a:r>
            <a:r>
              <a:rPr lang="en-US" sz="3200" b="1" dirty="0"/>
              <a:t>?Top Down</a:t>
            </a:r>
          </a:p>
          <a:p>
            <a:pPr marL="0" indent="0">
              <a:buNone/>
            </a:pPr>
            <a:r>
              <a:rPr lang="he-IL" sz="3200" b="1" dirty="0"/>
              <a:t>איך אפשר לשלב בין הגישות?</a:t>
            </a:r>
            <a:endParaRPr lang="en-US" sz="3200" b="1" dirty="0"/>
          </a:p>
          <a:p>
            <a:pPr marL="0" indent="0">
              <a:buNone/>
            </a:pPr>
            <a:r>
              <a:rPr lang="he-IL" sz="3200" b="1" u="sng" dirty="0">
                <a:solidFill>
                  <a:srgbClr val="002060"/>
                </a:solidFill>
              </a:rPr>
              <a:t>תרגיל:</a:t>
            </a:r>
          </a:p>
          <a:p>
            <a:pPr marL="0" indent="0">
              <a:buNone/>
            </a:pPr>
            <a:r>
              <a:rPr lang="he-IL" dirty="0"/>
              <a:t>חישבו על: 3 פעילויות </a:t>
            </a:r>
            <a:r>
              <a:rPr lang="he-IL"/>
              <a:t>ברכיבה טיפולית המתאימות </a:t>
            </a:r>
            <a:r>
              <a:rPr lang="he-IL" dirty="0"/>
              <a:t>לגישת </a:t>
            </a:r>
            <a:r>
              <a:rPr lang="en-US" dirty="0"/>
              <a:t>Bottom Up</a:t>
            </a:r>
            <a:endParaRPr lang="he-IL" dirty="0"/>
          </a:p>
          <a:p>
            <a:pPr marL="0" indent="0">
              <a:buNone/>
            </a:pPr>
            <a:r>
              <a:rPr lang="he-IL" dirty="0"/>
              <a:t>               3 פעילויות ברכיבה טיפולית המתאימות לגישת </a:t>
            </a:r>
            <a:r>
              <a:rPr lang="en-US" dirty="0"/>
              <a:t>Top Down</a:t>
            </a:r>
            <a:endParaRPr lang="he-IL" dirty="0"/>
          </a:p>
        </p:txBody>
      </p:sp>
    </p:spTree>
    <p:extLst>
      <p:ext uri="{BB962C8B-B14F-4D97-AF65-F5344CB8AC3E}">
        <p14:creationId xmlns:p14="http://schemas.microsoft.com/office/powerpoint/2010/main" val="2090596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p:txBody>
          <a:bodyPr>
            <a:normAutofit/>
          </a:bodyPr>
          <a:lstStyle/>
          <a:p>
            <a:r>
              <a:rPr lang="en-US" sz="6000" b="1" dirty="0">
                <a:solidFill>
                  <a:srgbClr val="FF0000"/>
                </a:solidFill>
                <a:cs typeface="+mn-cs"/>
              </a:rPr>
              <a:t>DCD</a:t>
            </a:r>
            <a:r>
              <a:rPr lang="he-IL" sz="6000" b="1" dirty="0">
                <a:solidFill>
                  <a:srgbClr val="FF0000"/>
                </a:solidFill>
                <a:cs typeface="+mn-cs"/>
              </a:rPr>
              <a:t>: הגדרה</a:t>
            </a: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p:txBody>
          <a:bodyPr>
            <a:normAutofit/>
          </a:bodyPr>
          <a:lstStyle/>
          <a:p>
            <a:r>
              <a:rPr lang="he-IL" dirty="0"/>
              <a:t>הפרעה ביכולת להפעיל ולרכוש מיומנויות מוטוריות, המשפיעה על תכנון של תנועה עדינה וגסה</a:t>
            </a:r>
          </a:p>
          <a:p>
            <a:r>
              <a:rPr lang="he-IL" dirty="0"/>
              <a:t>קושי בהמשגה</a:t>
            </a:r>
          </a:p>
          <a:p>
            <a:r>
              <a:rPr lang="he-IL" dirty="0"/>
              <a:t>קושי בקואורדינציה </a:t>
            </a:r>
          </a:p>
          <a:p>
            <a:r>
              <a:rPr lang="he-IL" dirty="0"/>
              <a:t>קושי בביצוע מיומן של תנועות שאינן מוכרות. </a:t>
            </a:r>
          </a:p>
          <a:p>
            <a:r>
              <a:rPr lang="he-IL" dirty="0"/>
              <a:t>קושי זה מופיע כאשר המסרים מהמוח לא עוברים בצורה מדויקת או שעוברים בצורה חלקית אל הגוף.</a:t>
            </a:r>
            <a:endParaRPr lang="he-IL" sz="6000" dirty="0"/>
          </a:p>
        </p:txBody>
      </p:sp>
    </p:spTree>
    <p:extLst>
      <p:ext uri="{BB962C8B-B14F-4D97-AF65-F5344CB8AC3E}">
        <p14:creationId xmlns:p14="http://schemas.microsoft.com/office/powerpoint/2010/main" val="2263951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p:txBody>
          <a:bodyPr>
            <a:normAutofit/>
          </a:bodyPr>
          <a:lstStyle/>
          <a:p>
            <a:r>
              <a:rPr lang="he-IL" sz="6000" b="1" dirty="0">
                <a:solidFill>
                  <a:srgbClr val="FF0000"/>
                </a:solidFill>
                <a:cs typeface="+mn-cs"/>
              </a:rPr>
              <a:t>שכיחות</a:t>
            </a: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p:txBody>
          <a:bodyPr>
            <a:normAutofit/>
          </a:bodyPr>
          <a:lstStyle/>
          <a:p>
            <a:pPr marL="0" indent="0" algn="ctr">
              <a:buNone/>
            </a:pPr>
            <a:endParaRPr lang="he-IL" sz="4800" dirty="0"/>
          </a:p>
          <a:p>
            <a:pPr marL="0" indent="0" algn="ctr">
              <a:buNone/>
            </a:pPr>
            <a:r>
              <a:rPr lang="he-IL" sz="4800" dirty="0"/>
              <a:t>אחוז הסובלים </a:t>
            </a:r>
            <a:r>
              <a:rPr lang="he-IL" sz="4800" dirty="0" err="1"/>
              <a:t>מדיספרקסיה</a:t>
            </a:r>
            <a:r>
              <a:rPr lang="he-IL" sz="4800" dirty="0"/>
              <a:t> התפתחותית באוכלוסייה הינו 5%-6%.</a:t>
            </a:r>
          </a:p>
          <a:p>
            <a:pPr marL="0" indent="0">
              <a:buNone/>
            </a:pPr>
            <a:endParaRPr lang="he-IL" sz="6000" dirty="0"/>
          </a:p>
          <a:p>
            <a:pPr marL="0" indent="0">
              <a:buNone/>
            </a:pPr>
            <a:endParaRPr lang="he-IL" sz="6000" dirty="0"/>
          </a:p>
        </p:txBody>
      </p:sp>
    </p:spTree>
    <p:extLst>
      <p:ext uri="{BB962C8B-B14F-4D97-AF65-F5344CB8AC3E}">
        <p14:creationId xmlns:p14="http://schemas.microsoft.com/office/powerpoint/2010/main" val="29267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p:txBody>
          <a:bodyPr>
            <a:normAutofit/>
          </a:bodyPr>
          <a:lstStyle/>
          <a:p>
            <a:r>
              <a:rPr lang="he-IL" sz="6000" b="1" dirty="0">
                <a:solidFill>
                  <a:srgbClr val="FF0000"/>
                </a:solidFill>
                <a:cs typeface="+mn-cs"/>
              </a:rPr>
              <a:t>משמעות המונח: </a:t>
            </a:r>
            <a:r>
              <a:rPr lang="he-IL" sz="6000" b="1" dirty="0" err="1">
                <a:solidFill>
                  <a:srgbClr val="FF0000"/>
                </a:solidFill>
                <a:cs typeface="+mn-cs"/>
              </a:rPr>
              <a:t>דיספרקסיה</a:t>
            </a: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p:txBody>
          <a:bodyPr>
            <a:normAutofit/>
          </a:bodyPr>
          <a:lstStyle/>
          <a:p>
            <a:pPr marL="0" indent="0">
              <a:buNone/>
            </a:pPr>
            <a:endParaRPr lang="he-IL" sz="3600" dirty="0"/>
          </a:p>
          <a:p>
            <a:r>
              <a:rPr lang="he-IL" sz="3600" dirty="0"/>
              <a:t>המילה היוונית 'דיס': שפירושה בעברית הוא לא תקין או לקוי</a:t>
            </a:r>
          </a:p>
          <a:p>
            <a:pPr marL="0" indent="0">
              <a:buNone/>
            </a:pPr>
            <a:endParaRPr lang="he-IL" sz="3600" dirty="0"/>
          </a:p>
          <a:p>
            <a:r>
              <a:rPr lang="he-IL" sz="3600" dirty="0"/>
              <a:t>המילה היוונית '</a:t>
            </a:r>
            <a:r>
              <a:rPr lang="he-IL" sz="3600" dirty="0" err="1"/>
              <a:t>פרקסיס</a:t>
            </a:r>
            <a:r>
              <a:rPr lang="he-IL" sz="3600" dirty="0"/>
              <a:t>': שפירושה בעברית הוא לעשות או להתנהג. </a:t>
            </a:r>
          </a:p>
          <a:p>
            <a:pPr marL="0" indent="0">
              <a:buNone/>
            </a:pPr>
            <a:endParaRPr lang="he-IL" sz="6000" dirty="0"/>
          </a:p>
          <a:p>
            <a:pPr marL="0" indent="0">
              <a:buNone/>
            </a:pPr>
            <a:endParaRPr lang="he-IL" sz="6000" dirty="0"/>
          </a:p>
        </p:txBody>
      </p:sp>
    </p:spTree>
    <p:extLst>
      <p:ext uri="{BB962C8B-B14F-4D97-AF65-F5344CB8AC3E}">
        <p14:creationId xmlns:p14="http://schemas.microsoft.com/office/powerpoint/2010/main" val="429283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2038862"/>
          </a:xfrm>
        </p:spPr>
        <p:txBody>
          <a:bodyPr>
            <a:normAutofit fontScale="90000"/>
          </a:bodyPr>
          <a:lstStyle/>
          <a:p>
            <a:r>
              <a:rPr lang="he-IL" sz="6000" b="1" dirty="0">
                <a:solidFill>
                  <a:srgbClr val="FF0000"/>
                </a:solidFill>
                <a:cs typeface="+mn-cs"/>
              </a:rPr>
              <a:t>הדיספרקסיה מורכבת משני מרכיבים עיקריים:</a:t>
            </a: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p:txBody>
          <a:bodyPr>
            <a:normAutofit fontScale="85000" lnSpcReduction="20000"/>
          </a:bodyPr>
          <a:lstStyle/>
          <a:p>
            <a:pPr marL="0" indent="0">
              <a:buNone/>
            </a:pPr>
            <a:endParaRPr lang="he-IL" sz="6000" b="1" dirty="0"/>
          </a:p>
          <a:p>
            <a:r>
              <a:rPr lang="he-IL" sz="5600" b="1" dirty="0" err="1"/>
              <a:t>דיספרקסיה</a:t>
            </a:r>
            <a:r>
              <a:rPr lang="he-IL" sz="5600" b="1" dirty="0"/>
              <a:t> רעיונית- </a:t>
            </a:r>
            <a:r>
              <a:rPr lang="he-IL" sz="5600" dirty="0"/>
              <a:t>הקושי בתכנון רצף של תנועות מתואמות.</a:t>
            </a:r>
          </a:p>
          <a:p>
            <a:r>
              <a:rPr lang="he-IL" sz="5600" b="1" dirty="0" err="1"/>
              <a:t>דיספרקסיה</a:t>
            </a:r>
            <a:r>
              <a:rPr lang="he-IL" sz="5600" b="1" dirty="0"/>
              <a:t> מוטורית- </a:t>
            </a:r>
            <a:r>
              <a:rPr lang="he-IL" sz="5600" dirty="0"/>
              <a:t>הקושי בביצוע התוכנית או התנועה, למרות שהמוח יודע אותה. כלומר חוסר או אי דיוק בהעברת מסרים מהמוח לגוף.</a:t>
            </a:r>
          </a:p>
          <a:p>
            <a:pPr marL="0" indent="0">
              <a:buNone/>
            </a:pPr>
            <a:endParaRPr lang="he-IL" sz="6000" dirty="0"/>
          </a:p>
          <a:p>
            <a:pPr marL="0" indent="0">
              <a:buNone/>
            </a:pPr>
            <a:endParaRPr lang="he-IL" sz="6000" dirty="0"/>
          </a:p>
        </p:txBody>
      </p:sp>
    </p:spTree>
    <p:extLst>
      <p:ext uri="{BB962C8B-B14F-4D97-AF65-F5344CB8AC3E}">
        <p14:creationId xmlns:p14="http://schemas.microsoft.com/office/powerpoint/2010/main" val="147435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2038862"/>
          </a:xfrm>
        </p:spPr>
        <p:txBody>
          <a:bodyPr>
            <a:normAutofit fontScale="90000"/>
          </a:bodyPr>
          <a:lstStyle/>
          <a:p>
            <a:r>
              <a:rPr lang="he-IL" sz="6000" b="1" dirty="0">
                <a:solidFill>
                  <a:srgbClr val="FF0000"/>
                </a:solidFill>
                <a:cs typeface="+mn-cs"/>
              </a:rPr>
              <a:t>סוגי </a:t>
            </a:r>
            <a:r>
              <a:rPr lang="he-IL" sz="6000" b="1" dirty="0" err="1">
                <a:solidFill>
                  <a:srgbClr val="FF0000"/>
                </a:solidFill>
                <a:cs typeface="+mn-cs"/>
              </a:rPr>
              <a:t>דיספרקסיה</a:t>
            </a:r>
            <a:r>
              <a:rPr lang="he-IL" sz="6000" b="1" dirty="0">
                <a:solidFill>
                  <a:srgbClr val="FF0000"/>
                </a:solidFill>
                <a:cs typeface="+mn-cs"/>
              </a:rPr>
              <a:t>:</a:t>
            </a:r>
            <a:br>
              <a:rPr lang="he-IL" sz="6000" dirty="0"/>
            </a:b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r>
              <a:rPr lang="he-IL" b="1" dirty="0" err="1"/>
              <a:t>דיספרקסיה</a:t>
            </a:r>
            <a:r>
              <a:rPr lang="he-IL" b="1" dirty="0"/>
              <a:t> לשונית ואוראלית</a:t>
            </a:r>
            <a:r>
              <a:rPr lang="he-IL" dirty="0"/>
              <a:t>: קושי בהיגוי ובתכנון פעולות אוראליות. מאפייניה של הפרעה זו הם קשיים בתכנון ובביצוע של תנועת שרירי הדיבור לשם ייצור קול והגאים. </a:t>
            </a:r>
          </a:p>
          <a:p>
            <a:r>
              <a:rPr lang="he-IL" b="1" dirty="0" err="1"/>
              <a:t>דיספרקסיה</a:t>
            </a:r>
            <a:r>
              <a:rPr lang="he-IL" b="1" dirty="0"/>
              <a:t> </a:t>
            </a:r>
            <a:r>
              <a:rPr lang="he-IL" b="1" dirty="0" err="1"/>
              <a:t>בנייתית</a:t>
            </a:r>
            <a:r>
              <a:rPr lang="he-IL" dirty="0"/>
              <a:t>: קושי ליצור, לאסוף, להרכיב ולחבר בין חלקים. חוסר יכולת לנתח תנאי משימה וליצור סכמה לביצועה.</a:t>
            </a:r>
          </a:p>
          <a:p>
            <a:r>
              <a:rPr lang="he-IL" b="1" dirty="0" err="1"/>
              <a:t>דיספרקסיה</a:t>
            </a:r>
            <a:r>
              <a:rPr lang="he-IL" b="1" dirty="0"/>
              <a:t> של מנחים</a:t>
            </a:r>
            <a:r>
              <a:rPr lang="he-IL" dirty="0"/>
              <a:t>: קושי להסתגל למנחים שאינם מוכרים או שאינם רגילים, הדורשים מידה מסוימת של תכנון תנועתי.</a:t>
            </a:r>
          </a:p>
          <a:p>
            <a:r>
              <a:rPr lang="he-IL" b="1" dirty="0" err="1"/>
              <a:t>דיספרקסיה</a:t>
            </a:r>
            <a:r>
              <a:rPr lang="he-IL" b="1" dirty="0"/>
              <a:t> סמלית</a:t>
            </a:r>
            <a:r>
              <a:rPr lang="he-IL" dirty="0"/>
              <a:t>: קושי בייצוג סמלי של חפצים שונים או מכשירים למיניהם. למשל קושי בזיהוי שלטים שפרשנותם היא מטפורית או סמלית.</a:t>
            </a:r>
          </a:p>
          <a:p>
            <a:pPr marL="0" indent="0">
              <a:buNone/>
            </a:pPr>
            <a:endParaRPr lang="he-IL" sz="5400" dirty="0"/>
          </a:p>
          <a:p>
            <a:pPr marL="0" indent="0">
              <a:buNone/>
            </a:pPr>
            <a:endParaRPr lang="he-IL" sz="6000" dirty="0"/>
          </a:p>
        </p:txBody>
      </p:sp>
    </p:spTree>
    <p:extLst>
      <p:ext uri="{BB962C8B-B14F-4D97-AF65-F5344CB8AC3E}">
        <p14:creationId xmlns:p14="http://schemas.microsoft.com/office/powerpoint/2010/main" val="3062746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2038862"/>
          </a:xfrm>
        </p:spPr>
        <p:txBody>
          <a:bodyPr>
            <a:normAutofit fontScale="90000"/>
          </a:bodyPr>
          <a:lstStyle/>
          <a:p>
            <a:r>
              <a:rPr lang="he-IL" sz="6000" b="1" dirty="0">
                <a:solidFill>
                  <a:srgbClr val="FF0000"/>
                </a:solidFill>
                <a:cs typeface="+mn-cs"/>
              </a:rPr>
              <a:t>מאפיינים</a:t>
            </a:r>
            <a:br>
              <a:rPr lang="he-IL" sz="6000" dirty="0"/>
            </a:b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r>
              <a:rPr lang="he-IL" sz="3200" dirty="0"/>
              <a:t>איטיות בהתפתחות השליטה במיומנויות התפקודיות אשר מאפשרות לילדים לשלוט בסביבתם. מלבד עיכוב בהתפתחות המוטורי, </a:t>
            </a:r>
          </a:p>
          <a:p>
            <a:r>
              <a:rPr lang="he-IL" sz="3200" dirty="0"/>
              <a:t>איטיות בלמידה של מיומנויות מוטוריות הנדרשות בחיי היום יום בהשוואה לילדים בני גילם אשר מציגים התפתחות תקינה. זאת, למרות שהם בעלי מנת משכל תקינה ואף חופשיים מדיאגנוזה של הפרעות נוירולוגיות. </a:t>
            </a:r>
          </a:p>
          <a:p>
            <a:r>
              <a:rPr lang="he-IL" sz="3200" dirty="0"/>
              <a:t>מציגים קושי בביצוע פעילויות יומיומיות במסגרת הביתית (לדוגמה: לבוש, רחצה), וכן במסגרת הבית-ספרית (לדוגמה: כתיבה, פעילויות ספורט, מעורבות באינטראקציות חברתיות)</a:t>
            </a:r>
            <a:endParaRPr lang="he-IL" sz="6600" dirty="0"/>
          </a:p>
        </p:txBody>
      </p:sp>
    </p:spTree>
    <p:extLst>
      <p:ext uri="{BB962C8B-B14F-4D97-AF65-F5344CB8AC3E}">
        <p14:creationId xmlns:p14="http://schemas.microsoft.com/office/powerpoint/2010/main" val="1374045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D4C1D5-ECE5-49BA-B955-873BEE7F33D7}"/>
              </a:ext>
            </a:extLst>
          </p:cNvPr>
          <p:cNvSpPr>
            <a:spLocks noGrp="1"/>
          </p:cNvSpPr>
          <p:nvPr>
            <p:ph type="title"/>
          </p:nvPr>
        </p:nvSpPr>
        <p:spPr>
          <a:xfrm>
            <a:off x="838200" y="365125"/>
            <a:ext cx="10515600" cy="2038862"/>
          </a:xfrm>
        </p:spPr>
        <p:txBody>
          <a:bodyPr>
            <a:normAutofit fontScale="90000"/>
          </a:bodyPr>
          <a:lstStyle/>
          <a:p>
            <a:r>
              <a:rPr lang="he-IL" sz="6000" b="1" dirty="0">
                <a:solidFill>
                  <a:srgbClr val="FF0000"/>
                </a:solidFill>
                <a:cs typeface="+mn-cs"/>
              </a:rPr>
              <a:t>הטרוגניות במאפייני </a:t>
            </a:r>
            <a:r>
              <a:rPr lang="en-US" sz="6000" b="1" dirty="0">
                <a:solidFill>
                  <a:srgbClr val="FF0000"/>
                </a:solidFill>
                <a:cs typeface="+mn-cs"/>
              </a:rPr>
              <a:t>DCD</a:t>
            </a:r>
            <a:br>
              <a:rPr lang="he-IL" sz="6000" dirty="0"/>
            </a:br>
            <a:br>
              <a:rPr lang="he-IL" sz="6000" b="1" dirty="0">
                <a:solidFill>
                  <a:srgbClr val="FF0000"/>
                </a:solidFill>
                <a:cs typeface="+mn-cs"/>
              </a:rPr>
            </a:br>
            <a:endParaRPr lang="he-IL" sz="6000" b="1" dirty="0">
              <a:solidFill>
                <a:srgbClr val="FF0000"/>
              </a:solidFill>
              <a:cs typeface="+mn-cs"/>
            </a:endParaRPr>
          </a:p>
        </p:txBody>
      </p:sp>
      <p:sp>
        <p:nvSpPr>
          <p:cNvPr id="3" name="מציין מיקום תוכן 2">
            <a:extLst>
              <a:ext uri="{FF2B5EF4-FFF2-40B4-BE49-F238E27FC236}">
                <a16:creationId xmlns:a16="http://schemas.microsoft.com/office/drawing/2014/main" id="{26E83EB7-3869-4D0D-9561-F826D7AB1D05}"/>
              </a:ext>
            </a:extLst>
          </p:cNvPr>
          <p:cNvSpPr>
            <a:spLocks noGrp="1"/>
          </p:cNvSpPr>
          <p:nvPr>
            <p:ph idx="1"/>
          </p:nvPr>
        </p:nvSpPr>
        <p:spPr>
          <a:xfrm>
            <a:off x="838200" y="1342103"/>
            <a:ext cx="10515600" cy="4834860"/>
          </a:xfrm>
        </p:spPr>
        <p:txBody>
          <a:bodyPr>
            <a:normAutofit/>
          </a:bodyPr>
          <a:lstStyle/>
          <a:p>
            <a:r>
              <a:rPr lang="he-IL" dirty="0"/>
              <a:t>חלק מהילדים מציגים קשיים בכל מטלה הדורשת שליטה מוטורית. </a:t>
            </a:r>
            <a:endParaRPr lang="en-US" dirty="0"/>
          </a:p>
          <a:p>
            <a:r>
              <a:rPr lang="he-IL" dirty="0"/>
              <a:t>אחרים, סובלים מקשיים בעיקר בתחום המוטורית העדינה, אשר משפיעות על תפקודו של הילד בכל הקשור במטלות בית-ספריות (העתקה, ציור, גזירה, הדבקה וכו'). </a:t>
            </a:r>
            <a:endParaRPr lang="en-US" dirty="0"/>
          </a:p>
          <a:p>
            <a:r>
              <a:rPr lang="he-IL" dirty="0"/>
              <a:t>יש ילדים אשר אצלם הקשיים באים לידי ביטוי בשיווי משקל ובביצוע מיומנויות כדור אשר מבליטים את מגושמותו של הילד בהופעתו החיצונית.</a:t>
            </a:r>
            <a:endParaRPr lang="en-US" dirty="0"/>
          </a:p>
          <a:p>
            <a:r>
              <a:rPr lang="he-IL" dirty="0"/>
              <a:t> ההטרוגניות אינה באה לידי ביטוי רק במגוון הקשיים כי אם גם בדרגות החומרה של הקשיים אצל אינדיבידואלים שונים</a:t>
            </a:r>
            <a:endParaRPr lang="he-IL" sz="3600" dirty="0"/>
          </a:p>
        </p:txBody>
      </p:sp>
    </p:spTree>
    <p:extLst>
      <p:ext uri="{BB962C8B-B14F-4D97-AF65-F5344CB8AC3E}">
        <p14:creationId xmlns:p14="http://schemas.microsoft.com/office/powerpoint/2010/main" val="299356856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6055</TotalTime>
  <Words>1110</Words>
  <Application>Microsoft Office PowerPoint</Application>
  <PresentationFormat>מסך רחב</PresentationFormat>
  <Paragraphs>112</Paragraphs>
  <Slides>20</Slides>
  <Notes>5</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Arial</vt:lpstr>
      <vt:lpstr>Calibri</vt:lpstr>
      <vt:lpstr>Calibri Light</vt:lpstr>
      <vt:lpstr>Wingdings</vt:lpstr>
      <vt:lpstr>ערכת נושא Office</vt:lpstr>
      <vt:lpstr>   DCD</vt:lpstr>
      <vt:lpstr>מצגת של PowerPoint‏</vt:lpstr>
      <vt:lpstr>DCD: הגדרה</vt:lpstr>
      <vt:lpstr>שכיחות</vt:lpstr>
      <vt:lpstr>משמעות המונח: דיספרקסיה</vt:lpstr>
      <vt:lpstr>הדיספרקסיה מורכבת משני מרכיבים עיקריים: </vt:lpstr>
      <vt:lpstr>סוגי דיספרקסיה:  </vt:lpstr>
      <vt:lpstr>מאפיינים  </vt:lpstr>
      <vt:lpstr>הטרוגניות במאפייני DCD  </vt:lpstr>
      <vt:lpstr>בעיות נלוות </vt:lpstr>
      <vt:lpstr>בעיות נלוות </vt:lpstr>
      <vt:lpstr>בעיות נלוות </vt:lpstr>
      <vt:lpstr>בעיות נלוות </vt:lpstr>
      <vt:lpstr>גורמים   </vt:lpstr>
      <vt:lpstr>טיפול </vt:lpstr>
      <vt:lpstr>טיפול </vt:lpstr>
      <vt:lpstr>טיפול – Top Down  מול Bottom Up  </vt:lpstr>
      <vt:lpstr>תאור מקרה: יובל</vt:lpstr>
      <vt:lpstr>איך נעבוד עם יובל בכלבנות טיפולית?</vt:lpstr>
      <vt:lpstr>איך נעבוד עם יובל רכיבה טיפולית?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DCD</dc:title>
  <dc:creator>Gil</dc:creator>
  <cp:lastModifiedBy>gili</cp:lastModifiedBy>
  <cp:revision>27</cp:revision>
  <dcterms:created xsi:type="dcterms:W3CDTF">2017-10-26T19:48:36Z</dcterms:created>
  <dcterms:modified xsi:type="dcterms:W3CDTF">2019-02-10T21:21:00Z</dcterms:modified>
</cp:coreProperties>
</file>