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76" r:id="rId16"/>
    <p:sldId id="269" r:id="rId17"/>
    <p:sldId id="270" r:id="rId18"/>
    <p:sldId id="271" r:id="rId19"/>
    <p:sldId id="272" r:id="rId20"/>
    <p:sldId id="273" r:id="rId21"/>
    <p:sldId id="274" r:id="rId2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66" autoAdjust="0"/>
    <p:restoredTop sz="94660"/>
  </p:normalViewPr>
  <p:slideViewPr>
    <p:cSldViewPr snapToGrid="0">
      <p:cViewPr varScale="1">
        <p:scale>
          <a:sx n="69" d="100"/>
          <a:sy n="69"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211E5A4-E930-4555-B37C-568040696E19}"/>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930D4DD-9A60-4C5B-BA8C-893E0943E7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842BC595-F53D-460E-BDAD-918DD81E6CFE}"/>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A8FEAE4A-9D86-4E50-AB4A-2A3A8B0801B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7D2748A-EA67-413A-A962-034017F02467}"/>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329076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DF93AC0-F2E3-4081-8990-0D81CDB0BC0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AAA8EB5-8132-4925-BE16-8BBFE1A7F763}"/>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78E8FFC-40CA-413E-A3BD-A775A9805BCD}"/>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F41D8603-244B-41DD-8E0D-B89527C750F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6D08837-2643-4A0F-BDC5-E5D8B150BFB7}"/>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2258402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82A7EC45-C686-4789-9F85-FA5CB0B1BD36}"/>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6A04601-84F7-425D-B5D4-18CA94F80EC7}"/>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CC714D0-BEF7-41E1-B8F5-1BC2497CF401}"/>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6142195E-14EF-4511-85EF-B12C2A5AC92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8BFA602-B11B-4844-A5BA-3645F662E64A}"/>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374523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BE5306D-7E79-4D52-980C-62029975328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356EAB2-04FF-458E-98B3-318772DA5DF6}"/>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A850A37-09FC-4E12-9406-42F13015F862}"/>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63CDB391-88EF-40A9-93EA-9C6C496DDDD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70E472A-C972-4B51-945E-26A6E3D782E2}"/>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1079729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2FBB676-97DB-43D4-AC35-EF74724A9F96}"/>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BCC0D70-D7E7-48CC-A8BA-B07E3CD58D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B0B9141C-6335-4CA8-AC38-D6E1E8A0272A}"/>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D6DF7FB0-B482-4792-A8AD-624239C73E3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397F087-19C2-49A1-A62A-2C95A83E8A23}"/>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234963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B1F992E-F877-4C63-8C9F-9EBCFF24F3D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14521C0-6D3C-4F0B-A8BA-A0D4B939233D}"/>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B50813E5-D187-4297-9A65-FEE79EDF5F8F}"/>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7B266C1B-0E05-4685-B3A1-2F17C3F13B22}"/>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6" name="מציין מיקום של כותרת תחתונה 5">
            <a:extLst>
              <a:ext uri="{FF2B5EF4-FFF2-40B4-BE49-F238E27FC236}">
                <a16:creationId xmlns:a16="http://schemas.microsoft.com/office/drawing/2014/main" id="{4A1057E1-217E-4F2E-822F-F2F29CDF155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37514757-C353-497D-8123-B66A4D4A0615}"/>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2859595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C62C95D-BA58-4C77-96FA-8E0DCB598D7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74E02F0-AB1B-4D86-9DBE-CEE6BEE9D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C4C38A54-4F58-476A-8B40-2A46955248D5}"/>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83B8E89-D60D-4A4C-9B39-2C510BD727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EB7348EB-791F-42DA-9D13-22BD9BDD25C2}"/>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7D9A3B22-4059-48BF-ABF5-FB5F61B36B2D}"/>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8" name="מציין מיקום של כותרת תחתונה 7">
            <a:extLst>
              <a:ext uri="{FF2B5EF4-FFF2-40B4-BE49-F238E27FC236}">
                <a16:creationId xmlns:a16="http://schemas.microsoft.com/office/drawing/2014/main" id="{093E027B-BB54-4ADE-A2B5-AFCFC068D66D}"/>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2085265-DECD-4C4B-BDCF-4BE8F65CAE6B}"/>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3219793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7BACB8-535F-4A8C-BF25-321B19DD32E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F8913C5-EE19-48DF-94D6-A79D7A631E02}"/>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4" name="מציין מיקום של כותרת תחתונה 3">
            <a:extLst>
              <a:ext uri="{FF2B5EF4-FFF2-40B4-BE49-F238E27FC236}">
                <a16:creationId xmlns:a16="http://schemas.microsoft.com/office/drawing/2014/main" id="{FA7E6388-DEAF-403B-B7F7-F22D1838691C}"/>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AD9D99FA-0C32-4297-B713-D688EC41037F}"/>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2407063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88084FF8-AA35-4926-B62B-36D87A737C57}"/>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3" name="מציין מיקום של כותרת תחתונה 2">
            <a:extLst>
              <a:ext uri="{FF2B5EF4-FFF2-40B4-BE49-F238E27FC236}">
                <a16:creationId xmlns:a16="http://schemas.microsoft.com/office/drawing/2014/main" id="{D413832B-547E-4762-B160-5738D2204B4D}"/>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385DBFBA-DE1B-4803-B2D4-93723972B120}"/>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4243687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3801D1D-AFBE-4357-93F2-E4764A1B6E3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3846E69-7195-48C5-B853-A5C9171D8C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295A401D-1CDD-4357-841F-92B7A0337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2ECEC1AD-8F5F-4C32-A5FB-7FF4772B5932}"/>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6" name="מציין מיקום של כותרת תחתונה 5">
            <a:extLst>
              <a:ext uri="{FF2B5EF4-FFF2-40B4-BE49-F238E27FC236}">
                <a16:creationId xmlns:a16="http://schemas.microsoft.com/office/drawing/2014/main" id="{8CB5EA35-473E-4ED1-9F5A-1877FB6B1F4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1FC6496-BD6C-4B67-8258-667CD404D010}"/>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376354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3FE9DE5-C2EC-495C-A2D0-A6DDBE3CEEF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5B2CE260-AA23-4BDF-AA6B-60712652CF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5570A2A0-DFDD-4C72-A664-42E919BBD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885FFF0F-49D4-4A26-BE56-E2E6C2FE0BE5}"/>
              </a:ext>
            </a:extLst>
          </p:cNvPr>
          <p:cNvSpPr>
            <a:spLocks noGrp="1"/>
          </p:cNvSpPr>
          <p:nvPr>
            <p:ph type="dt" sz="half" idx="10"/>
          </p:nvPr>
        </p:nvSpPr>
        <p:spPr/>
        <p:txBody>
          <a:bodyPr/>
          <a:lstStyle/>
          <a:p>
            <a:fld id="{4F7FC4E0-7048-482B-9184-61452F8FE540}" type="datetimeFigureOut">
              <a:rPr lang="he-IL" smtClean="0"/>
              <a:t>ח'/חשון/תשע"ט</a:t>
            </a:fld>
            <a:endParaRPr lang="he-IL"/>
          </a:p>
        </p:txBody>
      </p:sp>
      <p:sp>
        <p:nvSpPr>
          <p:cNvPr id="6" name="מציין מיקום של כותרת תחתונה 5">
            <a:extLst>
              <a:ext uri="{FF2B5EF4-FFF2-40B4-BE49-F238E27FC236}">
                <a16:creationId xmlns:a16="http://schemas.microsoft.com/office/drawing/2014/main" id="{E75CD4F8-AF16-46A2-9366-43BE5D56C3D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19B5223-21FE-46D6-9084-E32258DC107B}"/>
              </a:ext>
            </a:extLst>
          </p:cNvPr>
          <p:cNvSpPr>
            <a:spLocks noGrp="1"/>
          </p:cNvSpPr>
          <p:nvPr>
            <p:ph type="sldNum" sz="quarter" idx="12"/>
          </p:nvPr>
        </p:nvSpPr>
        <p:spPr/>
        <p:txBody>
          <a:bodyPr/>
          <a:lstStyle/>
          <a:p>
            <a:fld id="{6437FCAC-3C57-45DF-9E1F-E147BEE2C6A9}" type="slidenum">
              <a:rPr lang="he-IL" smtClean="0"/>
              <a:t>‹#›</a:t>
            </a:fld>
            <a:endParaRPr lang="he-IL"/>
          </a:p>
        </p:txBody>
      </p:sp>
    </p:spTree>
    <p:extLst>
      <p:ext uri="{BB962C8B-B14F-4D97-AF65-F5344CB8AC3E}">
        <p14:creationId xmlns:p14="http://schemas.microsoft.com/office/powerpoint/2010/main" val="398006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DE298471-33CE-408F-B973-B1E7AAA89A0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EA65F738-5482-47DB-B75B-E5F3A8C08E7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13F5AF5-5DEA-4A5D-B949-36BF62011C9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7FC4E0-7048-482B-9184-61452F8FE540}" type="datetimeFigureOut">
              <a:rPr lang="he-IL" smtClean="0"/>
              <a:t>ח'/חשון/תשע"ט</a:t>
            </a:fld>
            <a:endParaRPr lang="he-IL"/>
          </a:p>
        </p:txBody>
      </p:sp>
      <p:sp>
        <p:nvSpPr>
          <p:cNvPr id="5" name="מציין מיקום של כותרת תחתונה 4">
            <a:extLst>
              <a:ext uri="{FF2B5EF4-FFF2-40B4-BE49-F238E27FC236}">
                <a16:creationId xmlns:a16="http://schemas.microsoft.com/office/drawing/2014/main" id="{20AD83C8-B1E8-4D3A-939A-984A0421AE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A9F4A4E3-98F1-4EFC-BF29-EA27BF5F4B7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37FCAC-3C57-45DF-9E1F-E147BEE2C6A9}" type="slidenum">
              <a:rPr lang="he-IL" smtClean="0"/>
              <a:t>‹#›</a:t>
            </a:fld>
            <a:endParaRPr lang="he-IL"/>
          </a:p>
        </p:txBody>
      </p:sp>
    </p:spTree>
    <p:extLst>
      <p:ext uri="{BB962C8B-B14F-4D97-AF65-F5344CB8AC3E}">
        <p14:creationId xmlns:p14="http://schemas.microsoft.com/office/powerpoint/2010/main" val="2246143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223BCB-0FE8-42C7-954A-8F76F233571F}"/>
              </a:ext>
            </a:extLst>
          </p:cNvPr>
          <p:cNvSpPr>
            <a:spLocks noGrp="1"/>
          </p:cNvSpPr>
          <p:nvPr>
            <p:ph type="ctrTitle"/>
          </p:nvPr>
        </p:nvSpPr>
        <p:spPr/>
        <p:txBody>
          <a:bodyPr>
            <a:normAutofit/>
          </a:bodyPr>
          <a:lstStyle/>
          <a:p>
            <a:r>
              <a:rPr lang="he-IL" sz="8800" b="1" dirty="0">
                <a:solidFill>
                  <a:srgbClr val="FF0000"/>
                </a:solidFill>
                <a:cs typeface="+mn-cs"/>
              </a:rPr>
              <a:t>ניוון שרירים</a:t>
            </a:r>
          </a:p>
        </p:txBody>
      </p:sp>
      <p:sp>
        <p:nvSpPr>
          <p:cNvPr id="3" name="כותרת משנה 2">
            <a:extLst>
              <a:ext uri="{FF2B5EF4-FFF2-40B4-BE49-F238E27FC236}">
                <a16:creationId xmlns:a16="http://schemas.microsoft.com/office/drawing/2014/main" id="{ECB41A54-8DCC-4A35-9392-960FFD87A1EB}"/>
              </a:ext>
            </a:extLst>
          </p:cNvPr>
          <p:cNvSpPr>
            <a:spLocks noGrp="1"/>
          </p:cNvSpPr>
          <p:nvPr>
            <p:ph type="subTitle" idx="1"/>
          </p:nvPr>
        </p:nvSpPr>
        <p:spPr>
          <a:xfrm>
            <a:off x="-2472813" y="5430838"/>
            <a:ext cx="9144000" cy="1655762"/>
          </a:xfrm>
        </p:spPr>
        <p:txBody>
          <a:bodyPr/>
          <a:lstStyle/>
          <a:p>
            <a:endParaRPr lang="he-IL" dirty="0"/>
          </a:p>
        </p:txBody>
      </p:sp>
      <p:pic>
        <p:nvPicPr>
          <p:cNvPr id="1026" name="Picture 2" descr="Related image">
            <a:extLst>
              <a:ext uri="{FF2B5EF4-FFF2-40B4-BE49-F238E27FC236}">
                <a16:creationId xmlns:a16="http://schemas.microsoft.com/office/drawing/2014/main" id="{1E7FE466-942C-4F59-9E54-ADE600285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7" y="257175"/>
            <a:ext cx="2462213" cy="36112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ניוון שרירים‬‎">
            <a:extLst>
              <a:ext uri="{FF2B5EF4-FFF2-40B4-BE49-F238E27FC236}">
                <a16:creationId xmlns:a16="http://schemas.microsoft.com/office/drawing/2014/main" id="{8E07A992-1321-44FF-892E-361EE271B0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6588" y="3919537"/>
            <a:ext cx="4010025"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887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err="1">
                <a:solidFill>
                  <a:srgbClr val="FF0000"/>
                </a:solidFill>
                <a:cs typeface="+mn-cs"/>
              </a:rPr>
              <a:t>סיימפטומים</a:t>
            </a: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1825624"/>
            <a:ext cx="10515600" cy="5032375"/>
          </a:xfrm>
        </p:spPr>
        <p:txBody>
          <a:bodyPr>
            <a:normAutofit fontScale="92500" lnSpcReduction="20000"/>
          </a:bodyPr>
          <a:lstStyle/>
          <a:p>
            <a:pPr marL="0" indent="0">
              <a:buNone/>
            </a:pPr>
            <a:r>
              <a:rPr lang="he-IL" dirty="0"/>
              <a:t>הסתמנות המחלה מגוונת:</a:t>
            </a:r>
          </a:p>
          <a:p>
            <a:r>
              <a:rPr lang="he-IL" dirty="0"/>
              <a:t>המחלה יכולה להתחיל בהפרעות תחושה, כגון: </a:t>
            </a:r>
            <a:r>
              <a:rPr lang="he-IL" dirty="0" err="1"/>
              <a:t>נמלולים</a:t>
            </a:r>
            <a:r>
              <a:rPr lang="he-IL" dirty="0"/>
              <a:t>, תחושת </a:t>
            </a:r>
            <a:r>
              <a:rPr lang="he-IL" dirty="0" err="1"/>
              <a:t>רדימות</a:t>
            </a:r>
            <a:r>
              <a:rPr lang="he-IL" dirty="0"/>
              <a:t>, ירידה בתחושה, תחושה לא תקינה</a:t>
            </a:r>
          </a:p>
          <a:p>
            <a:r>
              <a:rPr lang="he-IL" dirty="0"/>
              <a:t>חולשת שרירים</a:t>
            </a:r>
          </a:p>
          <a:p>
            <a:r>
              <a:rPr lang="he-IL" dirty="0"/>
              <a:t>ירידה בראיה ו/או כפל ראיה</a:t>
            </a:r>
          </a:p>
          <a:p>
            <a:r>
              <a:rPr lang="he-IL" dirty="0"/>
              <a:t>אי יציבות בהליכה ועוד</a:t>
            </a:r>
          </a:p>
          <a:p>
            <a:r>
              <a:rPr lang="he-IL" dirty="0"/>
              <a:t>קושי לתפקד עם הרגל, גרירת רגל, קשיי הליכה</a:t>
            </a:r>
          </a:p>
          <a:p>
            <a:r>
              <a:rPr lang="he-IL" dirty="0"/>
              <a:t>להפרעה בדיבור. גוון הקול עלול להשתנות, והיכולת לדבר בשטף ובבהירות עלולה להיפגע. </a:t>
            </a:r>
          </a:p>
          <a:p>
            <a:r>
              <a:rPr lang="he-IL" dirty="0"/>
              <a:t>מעורבות המוח הקטן עלולה לגרום לאי יציבות בהליכה ונטייה ליפול, מצב הקרוי אטקסיה </a:t>
            </a:r>
          </a:p>
          <a:p>
            <a:r>
              <a:rPr lang="he-IL" dirty="0"/>
              <a:t>פגיעה בחוט השדרה תגרום בין היתר לליקוי בשליטה על הסוגרים, שתתבטא בבריחת שתן, קושי בהטלת שתן עד כדי אצירת שתן</a:t>
            </a:r>
          </a:p>
        </p:txBody>
      </p:sp>
    </p:spTree>
    <p:extLst>
      <p:ext uri="{BB962C8B-B14F-4D97-AF65-F5344CB8AC3E}">
        <p14:creationId xmlns:p14="http://schemas.microsoft.com/office/powerpoint/2010/main" val="292967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הפגיעה הנוירולוגית</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r>
              <a:rPr lang="he-IL" dirty="0"/>
              <a:t>באופן טיפוסי טרשת נפוצה פוגעת בחומר הלבן של מערכת העצבים, דהיינו בשכבת המיאלין- מעטפת שומנית העוטפת את שלוחות תאי העצבים.</a:t>
            </a:r>
          </a:p>
          <a:p>
            <a:endParaRPr lang="he-IL" dirty="0"/>
          </a:p>
          <a:p>
            <a:r>
              <a:rPr lang="he-IL" dirty="0"/>
              <a:t> אם כי, היום יודעים, כי כבר בתחילת המחלה קיימת פגיעה גם בחומר האפור, דהיינו תאי העצב עצמם.</a:t>
            </a:r>
          </a:p>
          <a:p>
            <a:endParaRPr lang="he-IL" dirty="0"/>
          </a:p>
          <a:p>
            <a:pPr marL="0" indent="0">
              <a:buNone/>
            </a:pPr>
            <a:endParaRPr lang="he-IL" dirty="0"/>
          </a:p>
        </p:txBody>
      </p:sp>
      <p:pic>
        <p:nvPicPr>
          <p:cNvPr id="5" name="תמונה 4">
            <a:extLst>
              <a:ext uri="{FF2B5EF4-FFF2-40B4-BE49-F238E27FC236}">
                <a16:creationId xmlns:a16="http://schemas.microsoft.com/office/drawing/2014/main" id="{F58DB936-03CC-47BF-8E53-BD58816552E5}"/>
              </a:ext>
            </a:extLst>
          </p:cNvPr>
          <p:cNvPicPr>
            <a:picLocks noChangeAspect="1"/>
          </p:cNvPicPr>
          <p:nvPr/>
        </p:nvPicPr>
        <p:blipFill>
          <a:blip r:embed="rId2"/>
          <a:stretch>
            <a:fillRect/>
          </a:stretch>
        </p:blipFill>
        <p:spPr>
          <a:xfrm>
            <a:off x="838200" y="3656802"/>
            <a:ext cx="5046406" cy="3000097"/>
          </a:xfrm>
          <a:prstGeom prst="rect">
            <a:avLst/>
          </a:prstGeom>
        </p:spPr>
      </p:pic>
    </p:spTree>
    <p:extLst>
      <p:ext uri="{BB962C8B-B14F-4D97-AF65-F5344CB8AC3E}">
        <p14:creationId xmlns:p14="http://schemas.microsoft.com/office/powerpoint/2010/main" val="1241447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גורמים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r>
              <a:rPr lang="he-IL" sz="3200" dirty="0"/>
              <a:t>עדיין לא ברור בוודאות מדוע אדם </a:t>
            </a:r>
            <a:r>
              <a:rPr lang="he-IL" sz="3200" dirty="0" err="1"/>
              <a:t>מסויים</a:t>
            </a:r>
            <a:r>
              <a:rPr lang="he-IL" sz="3200" dirty="0"/>
              <a:t> יחלה בטרשת נפוצה ואחר לא.</a:t>
            </a:r>
          </a:p>
          <a:p>
            <a:r>
              <a:rPr lang="he-IL" sz="3200" dirty="0"/>
              <a:t> מהנתונים המחקריים עולה, כי מדובר בגורמים מגוונים, חלקם גנטיים וחלקם סביבתיים.</a:t>
            </a:r>
          </a:p>
          <a:p>
            <a:r>
              <a:rPr lang="he-IL" sz="3200" dirty="0"/>
              <a:t>יש לציין, כי עד לכחמישה עשר אחוזים מחולי טרשת נפוצה יש קרוב משפחה נוסף החולה בטרשת נפוצה – כלומר שיש מרכיב גנטי</a:t>
            </a:r>
          </a:p>
        </p:txBody>
      </p:sp>
    </p:spTree>
    <p:extLst>
      <p:ext uri="{BB962C8B-B14F-4D97-AF65-F5344CB8AC3E}">
        <p14:creationId xmlns:p14="http://schemas.microsoft.com/office/powerpoint/2010/main" val="1140709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מהלך המחלה</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1548580"/>
            <a:ext cx="10515600" cy="5161935"/>
          </a:xfrm>
        </p:spPr>
        <p:txBody>
          <a:bodyPr>
            <a:normAutofit/>
          </a:bodyPr>
          <a:lstStyle/>
          <a:p>
            <a:r>
              <a:rPr lang="he-IL" sz="3200" dirty="0"/>
              <a:t>רוב הלוקים בטרשת נפוצה (כשמונים וחמישה אחוזים) יסבלו מהצורה ההתקפית של המחלה, הקרויה: </a:t>
            </a:r>
            <a:r>
              <a:rPr lang="en-US" sz="3200" dirty="0"/>
              <a:t>relapsing-remitting. </a:t>
            </a:r>
            <a:r>
              <a:rPr lang="he-IL" sz="3200" dirty="0"/>
              <a:t>משמעות הדבר שהמחלה </a:t>
            </a:r>
            <a:r>
              <a:rPr lang="he-IL" sz="3200" dirty="0" err="1"/>
              <a:t>תופיעה</a:t>
            </a:r>
            <a:r>
              <a:rPr lang="he-IL" sz="3200" dirty="0"/>
              <a:t> בהתפרצויות של התקפים, אשר יחלפו, ואחריהם תהיה הפוגה. לאחר ההתקף המצב יחזור לקדמותו או יוותר ליקוי נוירולוגי קל. </a:t>
            </a:r>
          </a:p>
          <a:p>
            <a:r>
              <a:rPr lang="he-IL" sz="3200" dirty="0"/>
              <a:t>תדירות ההתקפים, חומרתם ומשכם משתנה מחולה לחולה. </a:t>
            </a:r>
          </a:p>
          <a:p>
            <a:r>
              <a:rPr lang="he-IL" sz="3200" dirty="0"/>
              <a:t>בדרך כלל עם השנים המחלה משנה את אופייה, וממצב של התקפים והפוגות הופכת להתקדם באופן קבוע. </a:t>
            </a:r>
          </a:p>
        </p:txBody>
      </p:sp>
    </p:spTree>
    <p:extLst>
      <p:ext uri="{BB962C8B-B14F-4D97-AF65-F5344CB8AC3E}">
        <p14:creationId xmlns:p14="http://schemas.microsoft.com/office/powerpoint/2010/main" val="2555913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מהלך המחלה</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1548580"/>
            <a:ext cx="10515600" cy="5161935"/>
          </a:xfrm>
        </p:spPr>
        <p:txBody>
          <a:bodyPr>
            <a:normAutofit/>
          </a:bodyPr>
          <a:lstStyle/>
          <a:p>
            <a:r>
              <a:rPr lang="he-IL" sz="3600" dirty="0"/>
              <a:t>במיעוט חולי טרשת נפוצה (כחמישה עשר אחוזים) המחלה תתקדם באופן קבוע ורציף כבר מהתחלה. </a:t>
            </a:r>
          </a:p>
          <a:p>
            <a:r>
              <a:rPr lang="he-IL" sz="3600" dirty="0"/>
              <a:t>חומרת המחלה שונה מחולה לחולה. ישנם חולים, אשר יסבלו מהתקפים בודדים בלבד במשך חייהם, ויתפקדו באופן מלא, לעומתם אחרים, אשר יסבלו ממחלה סוערת, אשר תגרום לנכות קשה, ריתוק </a:t>
            </a:r>
            <a:r>
              <a:rPr lang="he-IL" sz="3600" dirty="0" err="1"/>
              <a:t>לכסא</a:t>
            </a:r>
            <a:r>
              <a:rPr lang="he-IL" sz="3600" dirty="0"/>
              <a:t> גלגלים וליקויים נוירולוגים משמעותיים. </a:t>
            </a:r>
            <a:br>
              <a:rPr lang="he-IL" sz="3600" dirty="0"/>
            </a:br>
            <a:endParaRPr lang="he-IL" sz="3600" dirty="0"/>
          </a:p>
          <a:p>
            <a:endParaRPr lang="he-IL" sz="3200" dirty="0"/>
          </a:p>
        </p:txBody>
      </p:sp>
    </p:spTree>
    <p:extLst>
      <p:ext uri="{BB962C8B-B14F-4D97-AF65-F5344CB8AC3E}">
        <p14:creationId xmlns:p14="http://schemas.microsoft.com/office/powerpoint/2010/main" val="216750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8D64231-1EE7-4869-A3B5-0317388721F0}"/>
              </a:ext>
            </a:extLst>
          </p:cNvPr>
          <p:cNvSpPr>
            <a:spLocks noGrp="1"/>
          </p:cNvSpPr>
          <p:nvPr>
            <p:ph type="title"/>
          </p:nvPr>
        </p:nvSpPr>
        <p:spPr/>
        <p:txBody>
          <a:bodyPr/>
          <a:lstStyle/>
          <a:p>
            <a:r>
              <a:rPr lang="he-IL" b="1" dirty="0">
                <a:solidFill>
                  <a:srgbClr val="FF0000"/>
                </a:solidFill>
                <a:cs typeface="+mn-cs"/>
              </a:rPr>
              <a:t>טיפול בחולי ניוון שרירים וטרשת נפוצה</a:t>
            </a:r>
          </a:p>
        </p:txBody>
      </p:sp>
      <p:sp>
        <p:nvSpPr>
          <p:cNvPr id="3" name="מציין מיקום תוכן 2">
            <a:extLst>
              <a:ext uri="{FF2B5EF4-FFF2-40B4-BE49-F238E27FC236}">
                <a16:creationId xmlns:a16="http://schemas.microsoft.com/office/drawing/2014/main" id="{AA4ACCCB-78A7-4179-B6B2-9C5FA906F01F}"/>
              </a:ext>
            </a:extLst>
          </p:cNvPr>
          <p:cNvSpPr>
            <a:spLocks noGrp="1"/>
          </p:cNvSpPr>
          <p:nvPr>
            <p:ph idx="1"/>
          </p:nvPr>
        </p:nvSpPr>
        <p:spPr/>
        <p:txBody>
          <a:bodyPr/>
          <a:lstStyle/>
          <a:p>
            <a:r>
              <a:rPr lang="he-IL" dirty="0"/>
              <a:t>טיפול תרופתי: בעיקר מפחית סימפטומים או מעכב התקדמות אך לא מרפא</a:t>
            </a:r>
          </a:p>
          <a:p>
            <a:r>
              <a:rPr lang="he-IL" dirty="0"/>
              <a:t>טיפולים שיקומיים שונים שמטרתם:</a:t>
            </a:r>
          </a:p>
          <a:p>
            <a:pPr lvl="1"/>
            <a:r>
              <a:rPr lang="he-IL" dirty="0"/>
              <a:t> הנעת הגוף באופן מיטבי ביחס לחומרת המחלה. </a:t>
            </a:r>
          </a:p>
          <a:p>
            <a:pPr lvl="1"/>
            <a:r>
              <a:rPr lang="he-IL" dirty="0"/>
              <a:t> שמירה על תפקודים קיימים</a:t>
            </a:r>
          </a:p>
          <a:p>
            <a:pPr lvl="1"/>
            <a:r>
              <a:rPr lang="he-IL" dirty="0"/>
              <a:t>מניעת הידרדרות עקב חוסר תנועה</a:t>
            </a:r>
          </a:p>
          <a:p>
            <a:pPr lvl="1"/>
            <a:endParaRPr lang="he-IL" dirty="0"/>
          </a:p>
          <a:p>
            <a:r>
              <a:rPr lang="he-IL" dirty="0"/>
              <a:t>דוגמה לטיפולים אלו: </a:t>
            </a:r>
            <a:r>
              <a:rPr lang="he-IL" dirty="0" err="1"/>
              <a:t>פיזותראפיה</a:t>
            </a:r>
            <a:r>
              <a:rPr lang="he-IL" dirty="0"/>
              <a:t>, ריפוי בעיסוק, </a:t>
            </a:r>
            <a:r>
              <a:rPr lang="he-IL" dirty="0" err="1"/>
              <a:t>הידרותראפיה</a:t>
            </a:r>
            <a:r>
              <a:rPr lang="he-IL" dirty="0"/>
              <a:t> וכמובן גם... </a:t>
            </a:r>
            <a:r>
              <a:rPr lang="he-IL" sz="3600" b="1" dirty="0"/>
              <a:t>רכיבה טיפולית</a:t>
            </a:r>
            <a:endParaRPr lang="he-IL" b="1" dirty="0"/>
          </a:p>
        </p:txBody>
      </p:sp>
    </p:spTree>
    <p:extLst>
      <p:ext uri="{BB962C8B-B14F-4D97-AF65-F5344CB8AC3E}">
        <p14:creationId xmlns:p14="http://schemas.microsoft.com/office/powerpoint/2010/main" val="3801180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1C1E00D-E8C2-4843-996F-E76B0B88E7DA}"/>
              </a:ext>
            </a:extLst>
          </p:cNvPr>
          <p:cNvSpPr>
            <a:spLocks noGrp="1"/>
          </p:cNvSpPr>
          <p:nvPr>
            <p:ph type="ctrTitle"/>
          </p:nvPr>
        </p:nvSpPr>
        <p:spPr>
          <a:xfrm>
            <a:off x="1524000" y="1122363"/>
            <a:ext cx="9144000" cy="1087437"/>
          </a:xfrm>
        </p:spPr>
        <p:txBody>
          <a:bodyPr>
            <a:normAutofit/>
          </a:bodyPr>
          <a:lstStyle/>
          <a:p>
            <a:pPr algn="r"/>
            <a:r>
              <a:rPr lang="he-IL" sz="7200" b="1" dirty="0">
                <a:solidFill>
                  <a:srgbClr val="FF0000"/>
                </a:solidFill>
                <a:cs typeface="+mn-cs"/>
              </a:rPr>
              <a:t>תסמונת איקס שביר</a:t>
            </a:r>
          </a:p>
        </p:txBody>
      </p:sp>
      <p:sp>
        <p:nvSpPr>
          <p:cNvPr id="3" name="כותרת משנה 2">
            <a:extLst>
              <a:ext uri="{FF2B5EF4-FFF2-40B4-BE49-F238E27FC236}">
                <a16:creationId xmlns:a16="http://schemas.microsoft.com/office/drawing/2014/main" id="{36F06976-C243-4A5A-8967-E44AE0CD11B1}"/>
              </a:ext>
            </a:extLst>
          </p:cNvPr>
          <p:cNvSpPr>
            <a:spLocks noGrp="1"/>
          </p:cNvSpPr>
          <p:nvPr>
            <p:ph type="subTitle" idx="1"/>
          </p:nvPr>
        </p:nvSpPr>
        <p:spPr>
          <a:xfrm>
            <a:off x="-2236838" y="5102226"/>
            <a:ext cx="9144000" cy="1655762"/>
          </a:xfrm>
        </p:spPr>
        <p:txBody>
          <a:bodyPr/>
          <a:lstStyle/>
          <a:p>
            <a:endParaRPr lang="he-IL" dirty="0"/>
          </a:p>
        </p:txBody>
      </p:sp>
      <p:pic>
        <p:nvPicPr>
          <p:cNvPr id="3074" name="Picture 2" descr="https://upload.wikimedia.org/wikipedia/commons/thumb/b/b3/Fragile_x_syndrom.png/250px-Fragile_x_syndrom.png">
            <a:extLst>
              <a:ext uri="{FF2B5EF4-FFF2-40B4-BE49-F238E27FC236}">
                <a16:creationId xmlns:a16="http://schemas.microsoft.com/office/drawing/2014/main" id="{96EB7076-2634-444A-ABB9-09B4276926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4168" y="2431127"/>
            <a:ext cx="3503663" cy="4176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30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הגדרה</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2020529"/>
            <a:ext cx="10515600" cy="4689986"/>
          </a:xfrm>
        </p:spPr>
        <p:txBody>
          <a:bodyPr>
            <a:normAutofit/>
          </a:bodyPr>
          <a:lstStyle/>
          <a:p>
            <a:r>
              <a:rPr lang="he-IL" dirty="0"/>
              <a:t>תסמונת ה- </a:t>
            </a:r>
            <a:r>
              <a:rPr lang="en-US" dirty="0"/>
              <a:t>X </a:t>
            </a:r>
            <a:r>
              <a:rPr lang="he-IL" dirty="0"/>
              <a:t> השביר היא הפרעה גנטית בעלת מספר מאפיינים שהמוכר ביותר שבהם הוא הפיגור השכלי.</a:t>
            </a:r>
          </a:p>
          <a:p>
            <a:endParaRPr lang="he-IL" dirty="0"/>
          </a:p>
          <a:p>
            <a:r>
              <a:rPr lang="he-IL" dirty="0"/>
              <a:t>סך הכול מהווה התסמונת את הגורם השני בשכיחותו לפיגור שכלי ואת הגורם הראשון מבחינת השכיחות שלו שעובר בתורשה (תסמונת דאון היא הגורם הראשון אך נובעת מבעיה כרומוזומלית ולא עוברת בתורשה).</a:t>
            </a:r>
            <a:br>
              <a:rPr lang="he-IL" sz="3200" dirty="0"/>
            </a:br>
            <a:endParaRPr lang="he-IL" sz="3200" dirty="0"/>
          </a:p>
        </p:txBody>
      </p:sp>
    </p:spTree>
    <p:extLst>
      <p:ext uri="{BB962C8B-B14F-4D97-AF65-F5344CB8AC3E}">
        <p14:creationId xmlns:p14="http://schemas.microsoft.com/office/powerpoint/2010/main" val="757940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גורמים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2020529"/>
            <a:ext cx="10515600" cy="4689986"/>
          </a:xfrm>
        </p:spPr>
        <p:txBody>
          <a:bodyPr>
            <a:normAutofit/>
          </a:bodyPr>
          <a:lstStyle/>
          <a:p>
            <a:r>
              <a:rPr lang="he-IL" dirty="0"/>
              <a:t>בשנת 1969 נמצא כי שינוי מסוים בקצה של הזרוע הארוכה בכרומוזום </a:t>
            </a:r>
            <a:r>
              <a:rPr lang="en-US" dirty="0"/>
              <a:t>X </a:t>
            </a:r>
            <a:r>
              <a:rPr lang="he-IL" dirty="0"/>
              <a:t>אחראי לתסמינים האופייניים לתסמונת, אך עדיין לא היה ברור מה הוא טבע השינוי. </a:t>
            </a:r>
          </a:p>
          <a:p>
            <a:r>
              <a:rPr lang="he-IL" dirty="0"/>
              <a:t>היה זה רק בשנת 1991 עת אותר הגן הספציפי שמוטציה בו גורמת לתסמונת.</a:t>
            </a:r>
          </a:p>
          <a:p>
            <a:r>
              <a:rPr lang="he-IL" dirty="0"/>
              <a:t>הגן נקרא </a:t>
            </a:r>
            <a:r>
              <a:rPr lang="en-US" dirty="0"/>
              <a:t>FMR1 </a:t>
            </a:r>
            <a:r>
              <a:rPr lang="he-IL" dirty="0"/>
              <a:t> והמוטציה הגנטית שמתרחשת בו, גורמת להפסקת הייצור של חלבון הנקרא </a:t>
            </a:r>
            <a:r>
              <a:rPr lang="en-US" dirty="0"/>
              <a:t>FMRP. </a:t>
            </a:r>
            <a:endParaRPr lang="he-IL" dirty="0"/>
          </a:p>
          <a:p>
            <a:r>
              <a:rPr lang="he-IL" dirty="0"/>
              <a:t>חלבון זה קריטי להתפתחות התקינה של העובר וכאשר הוא לא מיוצר, מופיעים התסמינים האופייניים לתסמונת.</a:t>
            </a:r>
            <a:br>
              <a:rPr lang="he-IL" sz="3200" dirty="0"/>
            </a:br>
            <a:endParaRPr lang="he-IL" sz="3200" dirty="0"/>
          </a:p>
        </p:txBody>
      </p:sp>
    </p:spTree>
    <p:extLst>
      <p:ext uri="{BB962C8B-B14F-4D97-AF65-F5344CB8AC3E}">
        <p14:creationId xmlns:p14="http://schemas.microsoft.com/office/powerpoint/2010/main" val="1193838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a:xfrm>
            <a:off x="838200" y="365126"/>
            <a:ext cx="10515600" cy="652514"/>
          </a:xfrm>
        </p:spPr>
        <p:txBody>
          <a:bodyPr>
            <a:normAutofit fontScale="90000"/>
          </a:bodyPr>
          <a:lstStyle/>
          <a:p>
            <a:r>
              <a:rPr lang="he-IL" sz="6000" b="1" dirty="0">
                <a:solidFill>
                  <a:srgbClr val="FF0000"/>
                </a:solidFill>
                <a:cs typeface="+mn-cs"/>
              </a:rPr>
              <a:t>סימפטומים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1297858"/>
            <a:ext cx="10515600" cy="5412657"/>
          </a:xfrm>
        </p:spPr>
        <p:txBody>
          <a:bodyPr>
            <a:normAutofit fontScale="92500" lnSpcReduction="10000"/>
          </a:bodyPr>
          <a:lstStyle/>
          <a:p>
            <a:pPr fontAlgn="base"/>
            <a:r>
              <a:rPr lang="he-IL" sz="3000" dirty="0"/>
              <a:t>אצל80% מהבנים, אשכים גדולים מהנורמה מופיעים כבר לפני ההתבגרות המינית ולאחר ההתבגרות המינית האשכים גדולים פי שניים מהממוצע.</a:t>
            </a:r>
          </a:p>
          <a:p>
            <a:pPr fontAlgn="base"/>
            <a:r>
              <a:rPr lang="he-IL" sz="3000" dirty="0"/>
              <a:t>היקף הראש של הזכרים הלוקים בתסמונת גדול יותר מהיקף הראש של האוכלוסייה הכללית </a:t>
            </a:r>
            <a:r>
              <a:rPr lang="he-IL" sz="3000" b="1" dirty="0"/>
              <a:t>והפנים מוארכות </a:t>
            </a:r>
            <a:r>
              <a:rPr lang="he-IL" sz="3000" dirty="0"/>
              <a:t>יותר. ממצא זה בא לידי ביטוי ביתר שאת לאחר גיל עשר.</a:t>
            </a:r>
          </a:p>
          <a:p>
            <a:pPr fontAlgn="base"/>
            <a:r>
              <a:rPr lang="he-IL" sz="3000" dirty="0"/>
              <a:t>לאחר גיל עשר ניתן לראות בבנים הלוקים בתסמונת </a:t>
            </a:r>
            <a:r>
              <a:rPr lang="he-IL" sz="3000" b="1" dirty="0"/>
              <a:t>אפרכסות גדולות </a:t>
            </a:r>
            <a:r>
              <a:rPr lang="he-IL" sz="3000" dirty="0"/>
              <a:t>מאוד ובולטות מאוד המזדקרות מהראש. ממצא זה נוכח בכשבעים וחמישה אחוז מהנשים הלוקות בתסמונת.</a:t>
            </a:r>
          </a:p>
          <a:p>
            <a:pPr fontAlgn="base"/>
            <a:r>
              <a:rPr lang="he-IL" sz="3000" dirty="0"/>
              <a:t>תסמינים קליניים נוספים קשורים לבעיות ברקמות החיבור בגוף כשבין היתר מדובר על </a:t>
            </a:r>
            <a:r>
              <a:rPr lang="he-IL" sz="3000" b="1" dirty="0"/>
              <a:t>כף רגל שטוחה</a:t>
            </a:r>
            <a:r>
              <a:rPr lang="he-IL" sz="3000" dirty="0"/>
              <a:t>, </a:t>
            </a:r>
            <a:r>
              <a:rPr lang="he-IL" sz="3000" b="1" dirty="0"/>
              <a:t>בעיות במסתמי הלב </a:t>
            </a:r>
            <a:r>
              <a:rPr lang="he-IL" sz="3000" dirty="0"/>
              <a:t>המובילות לבעיות במחזור הדם, </a:t>
            </a:r>
            <a:r>
              <a:rPr lang="he-IL" sz="3000" b="1" dirty="0"/>
              <a:t>דלקות אוזניים כרוניות </a:t>
            </a:r>
            <a:r>
              <a:rPr lang="he-IL" sz="3000" dirty="0"/>
              <a:t>הנובעות כתוצאה מבעיות ניקוז בחצוצרת השמע, </a:t>
            </a:r>
            <a:r>
              <a:rPr lang="he-IL" sz="3000" b="1" dirty="0"/>
              <a:t>חריצים וקמטים בגולגולת </a:t>
            </a:r>
            <a:r>
              <a:rPr lang="he-IL" sz="3000" dirty="0"/>
              <a:t>הנוצרים כתוצאה מהתעבות א-נורמאלית של העור בקרקפת ועוד.</a:t>
            </a:r>
            <a:br>
              <a:rPr lang="he-IL" sz="3200" dirty="0"/>
            </a:br>
            <a:endParaRPr lang="he-IL" sz="3200" dirty="0"/>
          </a:p>
        </p:txBody>
      </p:sp>
    </p:spTree>
    <p:extLst>
      <p:ext uri="{BB962C8B-B14F-4D97-AF65-F5344CB8AC3E}">
        <p14:creationId xmlns:p14="http://schemas.microsoft.com/office/powerpoint/2010/main" val="404900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הגדרה</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lstStyle/>
          <a:p>
            <a:r>
              <a:rPr lang="he-IL" b="1" dirty="0"/>
              <a:t>ניוון שרירים</a:t>
            </a:r>
            <a:r>
              <a:rPr lang="he-IL" dirty="0"/>
              <a:t> הינו מונח כללי הכולל למעשה מגוון רב של מחלות</a:t>
            </a:r>
          </a:p>
          <a:p>
            <a:r>
              <a:rPr lang="he-IL" dirty="0"/>
              <a:t>מחלות אלו גורמות בסופו של דבר להרס ולחולשה של השרירים. למעשה, </a:t>
            </a:r>
          </a:p>
          <a:p>
            <a:endParaRPr lang="he-IL" dirty="0"/>
          </a:p>
          <a:p>
            <a:pPr marL="0" indent="0">
              <a:buNone/>
            </a:pPr>
            <a:r>
              <a:rPr lang="he-IL" dirty="0"/>
              <a:t>קיימים שני סוגים עיקריים:</a:t>
            </a:r>
          </a:p>
          <a:p>
            <a:pPr marL="514350" indent="-514350">
              <a:buAutoNum type="arabicPeriod"/>
            </a:pPr>
            <a:r>
              <a:rPr lang="he-IL" dirty="0"/>
              <a:t>ניוון שרירים על רקע </a:t>
            </a:r>
            <a:r>
              <a:rPr lang="he-IL" dirty="0" err="1"/>
              <a:t>עיצבי</a:t>
            </a:r>
            <a:endParaRPr lang="he-IL" dirty="0"/>
          </a:p>
          <a:p>
            <a:pPr marL="514350" indent="-514350">
              <a:buAutoNum type="arabicPeriod"/>
            </a:pPr>
            <a:r>
              <a:rPr lang="he-IL" dirty="0"/>
              <a:t>ניוון שרירים כתוצאה ממחלה של השרירים עצמם.</a:t>
            </a:r>
          </a:p>
        </p:txBody>
      </p:sp>
    </p:spTree>
    <p:extLst>
      <p:ext uri="{BB962C8B-B14F-4D97-AF65-F5344CB8AC3E}">
        <p14:creationId xmlns:p14="http://schemas.microsoft.com/office/powerpoint/2010/main" val="1489073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סימפטומים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2020529"/>
            <a:ext cx="10515600" cy="4689986"/>
          </a:xfrm>
        </p:spPr>
        <p:txBody>
          <a:bodyPr>
            <a:normAutofit/>
          </a:bodyPr>
          <a:lstStyle/>
          <a:p>
            <a:pPr fontAlgn="base"/>
            <a:r>
              <a:rPr lang="he-IL" dirty="0"/>
              <a:t>יותר משמונים אחוז מהזכרים הלוקים בתסמונת סובלים מעיכוב בהתפתחות הקוגניטיבית. </a:t>
            </a:r>
          </a:p>
          <a:p>
            <a:pPr fontAlgn="base"/>
            <a:r>
              <a:rPr lang="he-IL" dirty="0"/>
              <a:t>בין עשרה לחמישה עשר אחוז מהזכרים סובלים מפיגור שכלי קל או גבולי </a:t>
            </a:r>
          </a:p>
          <a:p>
            <a:pPr fontAlgn="base"/>
            <a:r>
              <a:rPr lang="he-IL" dirty="0"/>
              <a:t>מנת המשכל של עד שבעים אחוז מהבנות ועד חמישה עשר אחוז מהבנים גבוהה מ- 69 </a:t>
            </a:r>
          </a:p>
          <a:p>
            <a:pPr fontAlgn="base"/>
            <a:r>
              <a:rPr lang="he-IL" dirty="0"/>
              <a:t>כשליש מהלוקים בתסמונת סובלים מאוטיזם.</a:t>
            </a:r>
          </a:p>
          <a:p>
            <a:pPr fontAlgn="base"/>
            <a:r>
              <a:rPr lang="he-IL" dirty="0"/>
              <a:t>תסמינים נוספים כוללים בין היתר ליקויים בזיכרון השמיעתי ובהבנה השמיעתית, בעיות תקשורת, חך שסוע, מתח שרירים ירוד בפה שמוביל לדיבור לא ברור.</a:t>
            </a:r>
            <a:br>
              <a:rPr lang="he-IL" sz="3200" dirty="0"/>
            </a:br>
            <a:endParaRPr lang="he-IL" sz="3200" dirty="0"/>
          </a:p>
        </p:txBody>
      </p:sp>
    </p:spTree>
    <p:extLst>
      <p:ext uri="{BB962C8B-B14F-4D97-AF65-F5344CB8AC3E}">
        <p14:creationId xmlns:p14="http://schemas.microsoft.com/office/powerpoint/2010/main" val="352441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טיפול</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a:xfrm>
            <a:off x="838200" y="2020529"/>
            <a:ext cx="10515600" cy="4689986"/>
          </a:xfrm>
        </p:spPr>
        <p:txBody>
          <a:bodyPr>
            <a:normAutofit/>
          </a:bodyPr>
          <a:lstStyle/>
          <a:p>
            <a:pPr fontAlgn="base"/>
            <a:r>
              <a:rPr lang="he-IL" dirty="0"/>
              <a:t>לא ניתן לרפא את המחלה</a:t>
            </a:r>
          </a:p>
          <a:p>
            <a:pPr fontAlgn="base"/>
            <a:r>
              <a:rPr lang="he-IL" dirty="0"/>
              <a:t>הטיפול מיועד להביא להפחתה במידת החומרה של התסמינים. </a:t>
            </a:r>
          </a:p>
          <a:p>
            <a:pPr fontAlgn="base"/>
            <a:r>
              <a:rPr lang="he-IL" dirty="0"/>
              <a:t>בעיקר מדובר על טיפול שיקומי וטיפול התפתחותי המיועד לסייע ללוקים בתסמונת להתמודד עם לקויות הלמידה והלקות השכלית. </a:t>
            </a:r>
          </a:p>
          <a:p>
            <a:pPr fontAlgn="base"/>
            <a:r>
              <a:rPr lang="he-IL" dirty="0"/>
              <a:t>במקרים מסוימים ייעשה שימוש בתרופות פסיכיאטריות, בהתאם לתסמינים מהם סובל המטופל.</a:t>
            </a:r>
            <a:br>
              <a:rPr lang="he-IL" sz="3200" dirty="0"/>
            </a:br>
            <a:endParaRPr lang="he-IL" sz="3200" dirty="0"/>
          </a:p>
        </p:txBody>
      </p:sp>
    </p:spTree>
    <p:extLst>
      <p:ext uri="{BB962C8B-B14F-4D97-AF65-F5344CB8AC3E}">
        <p14:creationId xmlns:p14="http://schemas.microsoft.com/office/powerpoint/2010/main" val="1939797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fontScale="90000"/>
          </a:bodyPr>
          <a:lstStyle/>
          <a:p>
            <a:r>
              <a:rPr lang="he-IL" sz="6000" b="1" dirty="0">
                <a:solidFill>
                  <a:srgbClr val="FF0000"/>
                </a:solidFill>
                <a:cs typeface="+mn-cs"/>
              </a:rPr>
              <a:t>1. ניוון שרירים על רקע פגיעה בעצבים המוטוריים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fontScale="92500" lnSpcReduction="20000"/>
          </a:bodyPr>
          <a:lstStyle/>
          <a:p>
            <a:r>
              <a:rPr lang="he-IL" dirty="0"/>
              <a:t>כאשר העצבים המוטורים חולים התוצאה תהיה ניוון שרירים, וזאת משום שתפקוד השרירים ופעילותם התקינה תלויה באופן ישיר בתקינות העצבים. </a:t>
            </a:r>
          </a:p>
          <a:p>
            <a:r>
              <a:rPr lang="he-IL" dirty="0"/>
              <a:t>דוגמא טיפוסית לניוון שרירים כתוצאה ממחלה של העצבים היא מחלת </a:t>
            </a:r>
            <a:r>
              <a:rPr lang="en-US" dirty="0"/>
              <a:t> </a:t>
            </a:r>
            <a:r>
              <a:rPr lang="en-US" sz="3600" b="1" dirty="0"/>
              <a:t>ALS </a:t>
            </a:r>
            <a:r>
              <a:rPr lang="he-IL" sz="3000" dirty="0"/>
              <a:t>(</a:t>
            </a:r>
            <a:r>
              <a:rPr lang="en-US" dirty="0"/>
              <a:t>Amyotrophic Lateral Sclerosis</a:t>
            </a:r>
            <a:r>
              <a:rPr lang="he-IL" dirty="0"/>
              <a:t>)</a:t>
            </a:r>
          </a:p>
          <a:p>
            <a:r>
              <a:rPr lang="he-IL" dirty="0"/>
              <a:t>מחלת </a:t>
            </a:r>
            <a:r>
              <a:rPr lang="en-US" sz="3600" b="1" dirty="0"/>
              <a:t>ALS</a:t>
            </a:r>
            <a:r>
              <a:rPr lang="en-US" dirty="0"/>
              <a:t> </a:t>
            </a:r>
            <a:r>
              <a:rPr lang="he-IL" dirty="0"/>
              <a:t> מאופיינת בניוון העצבים המוטורים בחוט השדרה. כתוצאה מכך נגרמת חולשה של השרירים </a:t>
            </a:r>
            <a:r>
              <a:rPr lang="he-IL" dirty="0" err="1"/>
              <a:t>המעוצבבים</a:t>
            </a:r>
            <a:r>
              <a:rPr lang="he-IL" dirty="0"/>
              <a:t> על ידי אותם עצבים ומופיע ניוון שרירים. </a:t>
            </a:r>
          </a:p>
          <a:p>
            <a:r>
              <a:rPr lang="he-IL" b="1" dirty="0"/>
              <a:t>ניוון שרירים</a:t>
            </a:r>
            <a:r>
              <a:rPr lang="he-IL" dirty="0"/>
              <a:t> ב</a:t>
            </a:r>
            <a:r>
              <a:rPr lang="en-US" sz="3600" b="1" dirty="0"/>
              <a:t>ALS </a:t>
            </a:r>
            <a:r>
              <a:rPr lang="he-IL" dirty="0"/>
              <a:t> עלול להופיע בגפיים, בשרירי הצוואר, שרירי הדיבור והבליעה או שרירי הנשימה. </a:t>
            </a:r>
            <a:endParaRPr lang="en-US" dirty="0"/>
          </a:p>
          <a:p>
            <a:r>
              <a:rPr lang="he-IL" dirty="0"/>
              <a:t>לרוע המזל מחלת </a:t>
            </a:r>
            <a:r>
              <a:rPr lang="en-US" dirty="0"/>
              <a:t> </a:t>
            </a:r>
            <a:r>
              <a:rPr lang="en-US" sz="3500" b="1" dirty="0"/>
              <a:t>ALS</a:t>
            </a:r>
            <a:r>
              <a:rPr lang="he-IL" dirty="0"/>
              <a:t>אינה ניתנת לטיפול יעיל, וחולשת השרירים הולכת ומתקדמת עם הזמן. </a:t>
            </a:r>
          </a:p>
        </p:txBody>
      </p:sp>
    </p:spTree>
    <p:extLst>
      <p:ext uri="{BB962C8B-B14F-4D97-AF65-F5344CB8AC3E}">
        <p14:creationId xmlns:p14="http://schemas.microsoft.com/office/powerpoint/2010/main" val="144709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fontScale="90000"/>
          </a:bodyPr>
          <a:lstStyle/>
          <a:p>
            <a:r>
              <a:rPr lang="he-IL" sz="6000" b="1" dirty="0">
                <a:solidFill>
                  <a:srgbClr val="FF0000"/>
                </a:solidFill>
                <a:cs typeface="+mn-cs"/>
              </a:rPr>
              <a:t>1. ניוון שרירים על רקע פגיעה בעצבים המוטוריים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r>
              <a:rPr lang="he-IL" sz="3200" dirty="0"/>
              <a:t>שכיחות המחלה הינה 1 ל 10,000, כשההערכה היא שבישראל חיים כיום בין 600-700 חולי </a:t>
            </a:r>
            <a:r>
              <a:rPr lang="en-US" sz="3200" dirty="0"/>
              <a:t>ALS.</a:t>
            </a:r>
            <a:endParaRPr lang="he-IL" sz="3200" dirty="0"/>
          </a:p>
          <a:p>
            <a:r>
              <a:rPr lang="he-IL" sz="3200" dirty="0"/>
              <a:t>הגיל השכיח להופעת המחלה הינו 46-65, אם כי ישנם מקרים צעירים יותר ומבוגרים יותר מטווח זה.</a:t>
            </a:r>
          </a:p>
          <a:p>
            <a:r>
              <a:rPr lang="he-IL" sz="3200" dirty="0"/>
              <a:t>ב 10%- 5% מהמקרים מדובר במחלה תורשתית דומיננטית.</a:t>
            </a:r>
          </a:p>
          <a:p>
            <a:r>
              <a:rPr lang="he-IL" sz="3200" dirty="0"/>
              <a:t>רוב החולים יחיו 3-5 שנים מיום האבחון. 20% יחיו בין 5ל-10 שנים ו 10% יחיו מעל 10 שנים.</a:t>
            </a:r>
          </a:p>
        </p:txBody>
      </p:sp>
    </p:spTree>
    <p:extLst>
      <p:ext uri="{BB962C8B-B14F-4D97-AF65-F5344CB8AC3E}">
        <p14:creationId xmlns:p14="http://schemas.microsoft.com/office/powerpoint/2010/main" val="51342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fontScale="90000"/>
          </a:bodyPr>
          <a:lstStyle/>
          <a:p>
            <a:r>
              <a:rPr lang="he-IL" sz="6000" b="1" dirty="0">
                <a:solidFill>
                  <a:srgbClr val="FF0000"/>
                </a:solidFill>
                <a:cs typeface="+mn-cs"/>
              </a:rPr>
              <a:t>1. ניוון שרירים על רקע פגיעה בעצבים המוטוריים</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endParaRPr lang="he-IL" dirty="0"/>
          </a:p>
          <a:p>
            <a:r>
              <a:rPr lang="he-IL" dirty="0"/>
              <a:t>דוגמה נוספת למחלה אשר בהן מופיע ניוון שרירים עקב הרס של העצבים. מחלה ישנה, אשר כמעט ונעלמה היא מחלת </a:t>
            </a:r>
            <a:r>
              <a:rPr lang="he-IL" sz="3600" b="1" dirty="0"/>
              <a:t>פוליו</a:t>
            </a:r>
            <a:r>
              <a:rPr lang="he-IL" dirty="0"/>
              <a:t> </a:t>
            </a:r>
            <a:r>
              <a:rPr lang="en-US" dirty="0"/>
              <a:t>(poliomyelitis) </a:t>
            </a:r>
            <a:endParaRPr lang="he-IL" dirty="0"/>
          </a:p>
          <a:p>
            <a:pPr marL="0" indent="0">
              <a:buNone/>
            </a:pPr>
            <a:endParaRPr lang="en-US" dirty="0"/>
          </a:p>
          <a:p>
            <a:r>
              <a:rPr lang="he-IL" dirty="0"/>
              <a:t>וירוס הפוליו תוקף את </a:t>
            </a:r>
            <a:r>
              <a:rPr lang="he-IL" dirty="0" err="1"/>
              <a:t>האיזור</a:t>
            </a:r>
            <a:r>
              <a:rPr lang="he-IL" dirty="0"/>
              <a:t> הקדמי בחוט השדרה, אשר בו מצויים תאי העצבים המוטורים. עקב כך, העצבים המוטורים נהרסים ומופיע ניוון שרירים וחולשת שרירים</a:t>
            </a:r>
            <a:endParaRPr lang="he-IL" sz="3200" dirty="0"/>
          </a:p>
        </p:txBody>
      </p:sp>
    </p:spTree>
    <p:extLst>
      <p:ext uri="{BB962C8B-B14F-4D97-AF65-F5344CB8AC3E}">
        <p14:creationId xmlns:p14="http://schemas.microsoft.com/office/powerpoint/2010/main" val="177344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fontScale="90000"/>
          </a:bodyPr>
          <a:lstStyle/>
          <a:p>
            <a:r>
              <a:rPr lang="he-IL" sz="6000" b="1" dirty="0">
                <a:solidFill>
                  <a:srgbClr val="FF0000"/>
                </a:solidFill>
                <a:cs typeface="+mn-cs"/>
              </a:rPr>
              <a:t>2. ניוון שרירים על רקע מחלה של השריר עצמו</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lnSpcReduction="10000"/>
          </a:bodyPr>
          <a:lstStyle/>
          <a:p>
            <a:r>
              <a:rPr lang="he-IL" dirty="0"/>
              <a:t>במקרים אלה העצבים תקינים, אך השרירים עצמם חולים, ולכן ייגרם ניוון שרירים, וחולשה של השרירים. </a:t>
            </a:r>
          </a:p>
          <a:p>
            <a:r>
              <a:rPr lang="he-IL" dirty="0"/>
              <a:t>בדרך כלל, מחלות אלו הן גנטיות,</a:t>
            </a:r>
          </a:p>
          <a:p>
            <a:pPr marL="0" indent="0">
              <a:buNone/>
            </a:pPr>
            <a:r>
              <a:rPr lang="he-IL" b="1" u="sng" dirty="0"/>
              <a:t>הופעת המחלה בגיל צעיר</a:t>
            </a:r>
            <a:r>
              <a:rPr lang="he-IL" dirty="0"/>
              <a:t>: </a:t>
            </a:r>
          </a:p>
          <a:p>
            <a:pPr>
              <a:buFont typeface="Wingdings" panose="05000000000000000000" pitchFamily="2" charset="2"/>
              <a:buChar char="v"/>
            </a:pPr>
            <a:r>
              <a:rPr lang="he-IL" dirty="0"/>
              <a:t> תגרום  להפרעה קשה בתפקוד השרירים ולהרס קשה של השרירים</a:t>
            </a:r>
          </a:p>
          <a:p>
            <a:pPr>
              <a:buFont typeface="Wingdings" panose="05000000000000000000" pitchFamily="2" charset="2"/>
              <a:buChar char="v"/>
            </a:pPr>
            <a:r>
              <a:rPr lang="he-IL" dirty="0"/>
              <a:t> דוגמא טיפוסית לכך, היא מחלת ניוון שרירים על שם </a:t>
            </a:r>
            <a:r>
              <a:rPr lang="he-IL" sz="4100" b="1" dirty="0"/>
              <a:t>דושן, </a:t>
            </a:r>
            <a:r>
              <a:rPr lang="en-US" sz="4100" b="1" dirty="0"/>
              <a:t>Duchenne muscular dystrophy</a:t>
            </a:r>
            <a:r>
              <a:rPr lang="en-US" dirty="0"/>
              <a:t>, </a:t>
            </a:r>
            <a:r>
              <a:rPr lang="he-IL" dirty="0"/>
              <a:t> אשר בה מתפתח ניוון שרירים, כבר בשנים הראשונות לחיים, ורוב הלוקים בה נפטרים בעשור השני או השלישי לחייהם. </a:t>
            </a:r>
          </a:p>
        </p:txBody>
      </p:sp>
    </p:spTree>
    <p:extLst>
      <p:ext uri="{BB962C8B-B14F-4D97-AF65-F5344CB8AC3E}">
        <p14:creationId xmlns:p14="http://schemas.microsoft.com/office/powerpoint/2010/main" val="1650365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fontScale="90000"/>
          </a:bodyPr>
          <a:lstStyle/>
          <a:p>
            <a:r>
              <a:rPr lang="he-IL" sz="6000" b="1" dirty="0">
                <a:solidFill>
                  <a:srgbClr val="FF0000"/>
                </a:solidFill>
                <a:cs typeface="+mn-cs"/>
              </a:rPr>
              <a:t>ניוון שרירים על רקע מחלה של השריר עצמו</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pPr marL="0" indent="0">
              <a:buNone/>
            </a:pPr>
            <a:r>
              <a:rPr lang="he-IL" b="1" u="sng" dirty="0"/>
              <a:t>הופעת המחלה בגיל מבוגר</a:t>
            </a:r>
            <a:r>
              <a:rPr lang="he-IL" dirty="0"/>
              <a:t>: </a:t>
            </a:r>
          </a:p>
          <a:p>
            <a:pPr>
              <a:buFont typeface="Wingdings" panose="05000000000000000000" pitchFamily="2" charset="2"/>
              <a:buChar char="v"/>
            </a:pPr>
            <a:r>
              <a:rPr lang="he-IL" dirty="0"/>
              <a:t> דוגמא לכך היא </a:t>
            </a:r>
            <a:r>
              <a:rPr lang="he-IL" sz="3600" b="1" dirty="0" err="1"/>
              <a:t>מיוטוניה</a:t>
            </a:r>
            <a:r>
              <a:rPr lang="he-IL" sz="3600" b="1" dirty="0"/>
              <a:t> </a:t>
            </a:r>
            <a:r>
              <a:rPr lang="he-IL" sz="3600" b="1" dirty="0" err="1"/>
              <a:t>דיסטרופית</a:t>
            </a:r>
            <a:r>
              <a:rPr lang="he-IL" sz="3600" b="1" dirty="0"/>
              <a:t>, </a:t>
            </a:r>
            <a:r>
              <a:rPr lang="en-US" sz="3600" b="1" dirty="0"/>
              <a:t> myotonic dystrophy</a:t>
            </a:r>
            <a:r>
              <a:rPr lang="en-US" dirty="0"/>
              <a:t> , </a:t>
            </a:r>
            <a:r>
              <a:rPr lang="he-IL" dirty="0"/>
              <a:t> אשר מתאפיינת בנוסף גם בקושי להרפות את השרירים. </a:t>
            </a:r>
          </a:p>
          <a:p>
            <a:pPr>
              <a:buFont typeface="Wingdings" panose="05000000000000000000" pitchFamily="2" charset="2"/>
              <a:buChar char="v"/>
            </a:pPr>
            <a:r>
              <a:rPr lang="he-IL" dirty="0"/>
              <a:t>הופעתה חמורה פחות מהמחלה המתפתחת בגיל צעיר </a:t>
            </a:r>
          </a:p>
          <a:p>
            <a:r>
              <a:rPr lang="he-IL" dirty="0"/>
              <a:t>בדרך כלל, מחלות ניוון שרירים גנטיות, אינן ניתנות לטיפול יעיל, אך יש חשיבות לאבחון גנטי ולייעוץ גנטי. על ידי אבחון נכון, ניתן לצפות מה יהיה מהלך המחלה, וכמו כן, ניתן לתת יעוץ גנטי במידה והחולה מעוניין להביא ילדים לעולם, או קרובי משפחתו מעוניינים לדעת מה סיכוייהם לחלות במחלה.</a:t>
            </a:r>
            <a:endParaRPr lang="he-IL" sz="3200" dirty="0"/>
          </a:p>
          <a:p>
            <a:endParaRPr lang="he-IL" dirty="0"/>
          </a:p>
        </p:txBody>
      </p:sp>
    </p:spTree>
    <p:extLst>
      <p:ext uri="{BB962C8B-B14F-4D97-AF65-F5344CB8AC3E}">
        <p14:creationId xmlns:p14="http://schemas.microsoft.com/office/powerpoint/2010/main" val="215940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2">
            <a:extLst>
              <a:ext uri="{FF2B5EF4-FFF2-40B4-BE49-F238E27FC236}">
                <a16:creationId xmlns:a16="http://schemas.microsoft.com/office/drawing/2014/main" id="{663629D4-487B-4DB4-9EDB-544809E34470}"/>
              </a:ext>
            </a:extLst>
          </p:cNvPr>
          <p:cNvSpPr>
            <a:spLocks noGrp="1"/>
          </p:cNvSpPr>
          <p:nvPr>
            <p:ph type="title"/>
          </p:nvPr>
        </p:nvSpPr>
        <p:spPr/>
        <p:txBody>
          <a:bodyPr>
            <a:normAutofit/>
          </a:bodyPr>
          <a:lstStyle/>
          <a:p>
            <a:pPr algn="ctr"/>
            <a:r>
              <a:rPr lang="he-IL" sz="7200" b="1" dirty="0">
                <a:solidFill>
                  <a:srgbClr val="FF0000"/>
                </a:solidFill>
                <a:cs typeface="+mn-cs"/>
              </a:rPr>
              <a:t>טרשת נפוצה</a:t>
            </a:r>
            <a:br>
              <a:rPr lang="he-IL" sz="7200" b="1" dirty="0">
                <a:solidFill>
                  <a:srgbClr val="FF0000"/>
                </a:solidFill>
                <a:cs typeface="+mn-cs"/>
              </a:rPr>
            </a:br>
            <a:r>
              <a:rPr lang="en-US" sz="7200" b="1" dirty="0">
                <a:solidFill>
                  <a:srgbClr val="002060"/>
                </a:solidFill>
                <a:cs typeface="+mn-cs"/>
              </a:rPr>
              <a:t>M</a:t>
            </a:r>
            <a:r>
              <a:rPr lang="en-US" sz="7200" b="1" dirty="0">
                <a:solidFill>
                  <a:srgbClr val="FF0000"/>
                </a:solidFill>
                <a:cs typeface="+mn-cs"/>
              </a:rPr>
              <a:t>ultiple </a:t>
            </a:r>
            <a:r>
              <a:rPr lang="en-US" sz="7200" b="1" dirty="0">
                <a:solidFill>
                  <a:srgbClr val="002060"/>
                </a:solidFill>
                <a:cs typeface="+mn-cs"/>
              </a:rPr>
              <a:t>S</a:t>
            </a:r>
            <a:r>
              <a:rPr lang="en-US" sz="7200" b="1" dirty="0">
                <a:solidFill>
                  <a:srgbClr val="FF0000"/>
                </a:solidFill>
                <a:cs typeface="+mn-cs"/>
              </a:rPr>
              <a:t>clerosis</a:t>
            </a:r>
            <a:endParaRPr lang="he-IL" sz="7200" b="1" dirty="0">
              <a:solidFill>
                <a:srgbClr val="FF0000"/>
              </a:solidFill>
              <a:cs typeface="+mn-cs"/>
            </a:endParaRPr>
          </a:p>
        </p:txBody>
      </p:sp>
      <p:sp>
        <p:nvSpPr>
          <p:cNvPr id="4" name="מציין מיקום טקסט 3">
            <a:extLst>
              <a:ext uri="{FF2B5EF4-FFF2-40B4-BE49-F238E27FC236}">
                <a16:creationId xmlns:a16="http://schemas.microsoft.com/office/drawing/2014/main" id="{17B12F41-4520-4B8E-9268-11BC25402F32}"/>
              </a:ext>
            </a:extLst>
          </p:cNvPr>
          <p:cNvSpPr>
            <a:spLocks noGrp="1"/>
          </p:cNvSpPr>
          <p:nvPr>
            <p:ph type="body" idx="1"/>
          </p:nvPr>
        </p:nvSpPr>
        <p:spPr/>
        <p:txBody>
          <a:bodyPr/>
          <a:lstStyle/>
          <a:p>
            <a:endParaRPr lang="he-IL"/>
          </a:p>
        </p:txBody>
      </p:sp>
    </p:spTree>
    <p:extLst>
      <p:ext uri="{BB962C8B-B14F-4D97-AF65-F5344CB8AC3E}">
        <p14:creationId xmlns:p14="http://schemas.microsoft.com/office/powerpoint/2010/main" val="200164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566AE-B92B-492D-A333-80B825FC17A1}"/>
              </a:ext>
            </a:extLst>
          </p:cNvPr>
          <p:cNvSpPr>
            <a:spLocks noGrp="1"/>
          </p:cNvSpPr>
          <p:nvPr>
            <p:ph type="title"/>
          </p:nvPr>
        </p:nvSpPr>
        <p:spPr/>
        <p:txBody>
          <a:bodyPr>
            <a:normAutofit/>
          </a:bodyPr>
          <a:lstStyle/>
          <a:p>
            <a:r>
              <a:rPr lang="he-IL" sz="6000" b="1" dirty="0">
                <a:solidFill>
                  <a:srgbClr val="FF0000"/>
                </a:solidFill>
                <a:cs typeface="+mn-cs"/>
              </a:rPr>
              <a:t>הגדרה:</a:t>
            </a:r>
          </a:p>
        </p:txBody>
      </p:sp>
      <p:sp>
        <p:nvSpPr>
          <p:cNvPr id="3" name="מציין מיקום תוכן 2">
            <a:extLst>
              <a:ext uri="{FF2B5EF4-FFF2-40B4-BE49-F238E27FC236}">
                <a16:creationId xmlns:a16="http://schemas.microsoft.com/office/drawing/2014/main" id="{5D0E912D-492F-413C-BC22-40AC97D790DB}"/>
              </a:ext>
            </a:extLst>
          </p:cNvPr>
          <p:cNvSpPr>
            <a:spLocks noGrp="1"/>
          </p:cNvSpPr>
          <p:nvPr>
            <p:ph idx="1"/>
          </p:nvPr>
        </p:nvSpPr>
        <p:spPr/>
        <p:txBody>
          <a:bodyPr>
            <a:normAutofit/>
          </a:bodyPr>
          <a:lstStyle/>
          <a:p>
            <a:r>
              <a:rPr lang="he-IL" dirty="0"/>
              <a:t>מחלה נוירולוגית, התוקפת את מערכת העצבים המרכזית, דהיינו את המוח ואת וחוט השדרה.</a:t>
            </a:r>
          </a:p>
          <a:p>
            <a:r>
              <a:rPr lang="he-IL" dirty="0"/>
              <a:t>מהווה סיבה עיקרית לנכות נוירולוגית בגיל צעיר. </a:t>
            </a:r>
          </a:p>
          <a:p>
            <a:r>
              <a:rPr lang="he-IL" dirty="0"/>
              <a:t>תוקפת נשים בשכיחות גבוהה של פי שניים עד שלושה בהשוואה לגברים,</a:t>
            </a:r>
          </a:p>
          <a:p>
            <a:r>
              <a:rPr lang="he-IL" dirty="0"/>
              <a:t>בדרך כלל פורצת בעשור השני עד החמישי לחיים. </a:t>
            </a:r>
          </a:p>
          <a:p>
            <a:r>
              <a:rPr lang="he-IL" dirty="0"/>
              <a:t>אך עלולה לפרוץ גם בילדות וגם בגילאים מבוגרים יותר (עשור שישי לחיים ומעלה).</a:t>
            </a:r>
          </a:p>
        </p:txBody>
      </p:sp>
    </p:spTree>
    <p:extLst>
      <p:ext uri="{BB962C8B-B14F-4D97-AF65-F5344CB8AC3E}">
        <p14:creationId xmlns:p14="http://schemas.microsoft.com/office/powerpoint/2010/main" val="496249605"/>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8102</TotalTime>
  <Words>1153</Words>
  <Application>Microsoft Office PowerPoint</Application>
  <PresentationFormat>מסך רחב</PresentationFormat>
  <Paragraphs>101</Paragraphs>
  <Slides>21</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21</vt:i4>
      </vt:variant>
    </vt:vector>
  </HeadingPairs>
  <TitlesOfParts>
    <vt:vector size="27" baseType="lpstr">
      <vt:lpstr>Arial</vt:lpstr>
      <vt:lpstr>Calibri</vt:lpstr>
      <vt:lpstr>Calibri Light</vt:lpstr>
      <vt:lpstr>Times New Roman</vt:lpstr>
      <vt:lpstr>Wingdings</vt:lpstr>
      <vt:lpstr>ערכת נושא Office</vt:lpstr>
      <vt:lpstr>ניוון שרירים</vt:lpstr>
      <vt:lpstr>הגדרה</vt:lpstr>
      <vt:lpstr>1. ניוון שרירים על רקע פגיעה בעצבים המוטוריים</vt:lpstr>
      <vt:lpstr>1. ניוון שרירים על רקע פגיעה בעצבים המוטוריים</vt:lpstr>
      <vt:lpstr>1. ניוון שרירים על רקע פגיעה בעצבים המוטוריים</vt:lpstr>
      <vt:lpstr>2. ניוון שרירים על רקע מחלה של השריר עצמו</vt:lpstr>
      <vt:lpstr>ניוון שרירים על רקע מחלה של השריר עצמו</vt:lpstr>
      <vt:lpstr>טרשת נפוצה Multiple Sclerosis</vt:lpstr>
      <vt:lpstr>הגדרה:</vt:lpstr>
      <vt:lpstr>סיימפטומים</vt:lpstr>
      <vt:lpstr>הפגיעה הנוירולוגית</vt:lpstr>
      <vt:lpstr>גורמים</vt:lpstr>
      <vt:lpstr>מהלך המחלה</vt:lpstr>
      <vt:lpstr>מהלך המחלה</vt:lpstr>
      <vt:lpstr>טיפול בחולי ניוון שרירים וטרשת נפוצה</vt:lpstr>
      <vt:lpstr>תסמונת איקס שביר</vt:lpstr>
      <vt:lpstr>הגדרה</vt:lpstr>
      <vt:lpstr>גורמים</vt:lpstr>
      <vt:lpstr>סימפטומים</vt:lpstr>
      <vt:lpstr>סימפטומים</vt:lpstr>
      <vt:lpstr>טיפול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ניוון שרירים</dc:title>
  <dc:creator>Gil</dc:creator>
  <cp:lastModifiedBy>Gil</cp:lastModifiedBy>
  <cp:revision>13</cp:revision>
  <dcterms:created xsi:type="dcterms:W3CDTF">2017-11-01T08:48:41Z</dcterms:created>
  <dcterms:modified xsi:type="dcterms:W3CDTF">2018-10-17T08:25:48Z</dcterms:modified>
</cp:coreProperties>
</file>