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71"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69" d="100"/>
          <a:sy n="69" d="100"/>
        </p:scale>
        <p:origin x="1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F5AEC5B-743A-40B5-9585-B751F2A2E0B3}"/>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020816A0-B227-40F6-8104-0000485580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B72C8E29-726D-4F16-88A0-206FABEE3205}"/>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5" name="מציין מיקום של כותרת תחתונה 4">
            <a:extLst>
              <a:ext uri="{FF2B5EF4-FFF2-40B4-BE49-F238E27FC236}">
                <a16:creationId xmlns:a16="http://schemas.microsoft.com/office/drawing/2014/main" id="{28AEC160-C0AA-4B50-8CCD-BF29B8D44BE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8D51A2D-1853-47B9-8E61-D1B2831548E5}"/>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3531101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264D60C-D0D8-41B6-BDE7-65065EB09D5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536E6010-4D7D-41C9-9CF3-F4B83DBF77D3}"/>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14C74A4-DC8E-4C8E-9F5A-3756C1D89F9D}"/>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5" name="מציין מיקום של כותרת תחתונה 4">
            <a:extLst>
              <a:ext uri="{FF2B5EF4-FFF2-40B4-BE49-F238E27FC236}">
                <a16:creationId xmlns:a16="http://schemas.microsoft.com/office/drawing/2014/main" id="{BB08858F-EA91-4968-BBB1-3C7880BA5D6E}"/>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D065F5C-8FF5-4295-9298-BA02071AB232}"/>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4199652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F70C222C-AD6B-4126-97B7-EA804DD07045}"/>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BA4E4BCE-6CE9-486A-BC0C-D9F0A2D7162B}"/>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1481BF8-A940-4289-AFA4-B1A1DFCCB4EA}"/>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5" name="מציין מיקום של כותרת תחתונה 4">
            <a:extLst>
              <a:ext uri="{FF2B5EF4-FFF2-40B4-BE49-F238E27FC236}">
                <a16:creationId xmlns:a16="http://schemas.microsoft.com/office/drawing/2014/main" id="{2B6B56AF-6271-4EB3-9717-8DC12C4C490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98DB5C7-1A69-4BEE-B908-F2286B26A8EB}"/>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3618465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A5B5437-43C3-4982-9DE2-3CDF3FFA33B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7698189-1805-4A6D-BF75-E86877E830A5}"/>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D9E7469-0668-4106-8963-BA35363525DA}"/>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5" name="מציין מיקום של כותרת תחתונה 4">
            <a:extLst>
              <a:ext uri="{FF2B5EF4-FFF2-40B4-BE49-F238E27FC236}">
                <a16:creationId xmlns:a16="http://schemas.microsoft.com/office/drawing/2014/main" id="{E1E143E2-9BE8-4B49-B04D-A68129ED67B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CD2F90A-F611-4D1C-8960-3D561AC68495}"/>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1237793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16DF0D0-3C94-42A4-8BD1-65923DFE8BFB}"/>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B5CD670-E2FD-45FB-8460-F0F86D763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98F5BF22-16EB-4349-80A9-B61BFA57CB9F}"/>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5" name="מציין מיקום של כותרת תחתונה 4">
            <a:extLst>
              <a:ext uri="{FF2B5EF4-FFF2-40B4-BE49-F238E27FC236}">
                <a16:creationId xmlns:a16="http://schemas.microsoft.com/office/drawing/2014/main" id="{BDCBF890-BFFA-421C-98BE-85639A51269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24525A83-AA59-4B75-A174-0C155F9A5D66}"/>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1149823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A309A0C-F1AD-48CA-A560-A66B10543E0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280C1298-491B-4F51-B40E-4A8AA4F807C3}"/>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EA6C249C-6F5B-465A-B0E8-BE40222D452B}"/>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49BEC963-118C-4719-B7EB-6014D6E3D002}"/>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6" name="מציין מיקום של כותרת תחתונה 5">
            <a:extLst>
              <a:ext uri="{FF2B5EF4-FFF2-40B4-BE49-F238E27FC236}">
                <a16:creationId xmlns:a16="http://schemas.microsoft.com/office/drawing/2014/main" id="{3E283A35-D739-4F12-80FA-AAEC82C08B0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39F59B5-747B-43D4-BCFA-BFAC3D63075D}"/>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357820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BD2B8E0-BADA-447D-AEF1-23FFC922297E}"/>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3DC35B0E-2E8A-45A6-8BE8-944DE27CB8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91A13CC1-077D-44CB-9DB3-1A7CF9D76B2D}"/>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6E1C0E6B-5B08-4DE5-8B9D-C4D944C2BE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5E7D96D2-6793-4DB9-B6B5-892F3C2D2BF8}"/>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AB50B533-2379-408E-8342-555041376F47}"/>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8" name="מציין מיקום של כותרת תחתונה 7">
            <a:extLst>
              <a:ext uri="{FF2B5EF4-FFF2-40B4-BE49-F238E27FC236}">
                <a16:creationId xmlns:a16="http://schemas.microsoft.com/office/drawing/2014/main" id="{79F8439F-E4BF-4A83-900F-855AE12C2025}"/>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9507BDE1-0CEE-42ED-BB77-4F9AD8180156}"/>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1682830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0D72783-9C09-46ED-86CE-EEDEB5A5E91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AEFB618E-4545-407D-AF14-87846C20DF58}"/>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4" name="מציין מיקום של כותרת תחתונה 3">
            <a:extLst>
              <a:ext uri="{FF2B5EF4-FFF2-40B4-BE49-F238E27FC236}">
                <a16:creationId xmlns:a16="http://schemas.microsoft.com/office/drawing/2014/main" id="{4B849A85-84F6-497E-8557-A512E942CA25}"/>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3B569CC8-0CB7-4C28-962B-BF0D6E803B61}"/>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1886029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A7E37888-2503-473B-929C-5C359D99B1F3}"/>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3" name="מציין מיקום של כותרת תחתונה 2">
            <a:extLst>
              <a:ext uri="{FF2B5EF4-FFF2-40B4-BE49-F238E27FC236}">
                <a16:creationId xmlns:a16="http://schemas.microsoft.com/office/drawing/2014/main" id="{4E996D2B-5B21-45D6-930E-0DB805C505C9}"/>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DFF40413-248C-46EE-B023-072DED5EB8D0}"/>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2639040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FFB6998-46CA-48B6-ABB0-D11C8E5F0C9F}"/>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3093228-3878-42D6-920B-A493285D21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EB47A812-8DE4-438C-8C26-9D94584D57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C9E53854-D216-46BD-A4CE-21ABBD8F2BC2}"/>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6" name="מציין מיקום של כותרת תחתונה 5">
            <a:extLst>
              <a:ext uri="{FF2B5EF4-FFF2-40B4-BE49-F238E27FC236}">
                <a16:creationId xmlns:a16="http://schemas.microsoft.com/office/drawing/2014/main" id="{58C4B71E-5447-460B-BBF3-1F49E4BCDCE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FE1B189-FE08-4D54-84C3-E413C6ABE165}"/>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1737060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8141ECC-8FB0-4584-880F-E9353032A27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013D5883-E6E3-43B2-AFE5-1D8CB0D698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AAC00323-4C76-4983-96E4-90BEF3944F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32D6DE5F-71F4-4D7D-8ADE-D6597D0CCDD6}"/>
              </a:ext>
            </a:extLst>
          </p:cNvPr>
          <p:cNvSpPr>
            <a:spLocks noGrp="1"/>
          </p:cNvSpPr>
          <p:nvPr>
            <p:ph type="dt" sz="half" idx="10"/>
          </p:nvPr>
        </p:nvSpPr>
        <p:spPr/>
        <p:txBody>
          <a:bodyPr/>
          <a:lstStyle/>
          <a:p>
            <a:fld id="{4AEF80E4-452E-4234-9C6A-5A46CC965816}" type="datetimeFigureOut">
              <a:rPr lang="he-IL" smtClean="0"/>
              <a:t>כ"ז/תשרי/תשע"ח</a:t>
            </a:fld>
            <a:endParaRPr lang="he-IL"/>
          </a:p>
        </p:txBody>
      </p:sp>
      <p:sp>
        <p:nvSpPr>
          <p:cNvPr id="6" name="מציין מיקום של כותרת תחתונה 5">
            <a:extLst>
              <a:ext uri="{FF2B5EF4-FFF2-40B4-BE49-F238E27FC236}">
                <a16:creationId xmlns:a16="http://schemas.microsoft.com/office/drawing/2014/main" id="{12E0D80E-F136-46E7-B5E8-503834E3FE1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2F16AD5-9C64-43AF-9BD9-F75C99AC8983}"/>
              </a:ext>
            </a:extLst>
          </p:cNvPr>
          <p:cNvSpPr>
            <a:spLocks noGrp="1"/>
          </p:cNvSpPr>
          <p:nvPr>
            <p:ph type="sldNum" sz="quarter" idx="12"/>
          </p:nvPr>
        </p:nvSpPr>
        <p:spPr/>
        <p:txBody>
          <a:bodyPr/>
          <a:lstStyle/>
          <a:p>
            <a:fld id="{35588CC3-6339-4522-8C32-8CA0F5D3681E}" type="slidenum">
              <a:rPr lang="he-IL" smtClean="0"/>
              <a:t>‹#›</a:t>
            </a:fld>
            <a:endParaRPr lang="he-IL"/>
          </a:p>
        </p:txBody>
      </p:sp>
    </p:spTree>
    <p:extLst>
      <p:ext uri="{BB962C8B-B14F-4D97-AF65-F5344CB8AC3E}">
        <p14:creationId xmlns:p14="http://schemas.microsoft.com/office/powerpoint/2010/main" val="333202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B512EC90-CCC8-4C20-B0C0-0DEC5F0CB2B1}"/>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FB3035AF-80D7-4329-B267-6BCFA2780804}"/>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79C87C83-EEDB-472A-8C95-3FC0839B89CC}"/>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AEF80E4-452E-4234-9C6A-5A46CC965816}" type="datetimeFigureOut">
              <a:rPr lang="he-IL" smtClean="0"/>
              <a:t>כ"ז/תשרי/תשע"ח</a:t>
            </a:fld>
            <a:endParaRPr lang="he-IL"/>
          </a:p>
        </p:txBody>
      </p:sp>
      <p:sp>
        <p:nvSpPr>
          <p:cNvPr id="5" name="מציין מיקום של כותרת תחתונה 4">
            <a:extLst>
              <a:ext uri="{FF2B5EF4-FFF2-40B4-BE49-F238E27FC236}">
                <a16:creationId xmlns:a16="http://schemas.microsoft.com/office/drawing/2014/main" id="{D1C0E57F-4EF0-492D-9954-74D0B7A053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4FF5691F-9C73-495D-A073-6012D0365DE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5588CC3-6339-4522-8C32-8CA0F5D3681E}" type="slidenum">
              <a:rPr lang="he-IL" smtClean="0"/>
              <a:t>‹#›</a:t>
            </a:fld>
            <a:endParaRPr lang="he-IL"/>
          </a:p>
        </p:txBody>
      </p:sp>
    </p:spTree>
    <p:extLst>
      <p:ext uri="{BB962C8B-B14F-4D97-AF65-F5344CB8AC3E}">
        <p14:creationId xmlns:p14="http://schemas.microsoft.com/office/powerpoint/2010/main" val="4221578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15747D3-1959-46A6-BF44-FAC69D6BDE5B}"/>
              </a:ext>
            </a:extLst>
          </p:cNvPr>
          <p:cNvSpPr>
            <a:spLocks noGrp="1"/>
          </p:cNvSpPr>
          <p:nvPr>
            <p:ph type="ctrTitle"/>
          </p:nvPr>
        </p:nvSpPr>
        <p:spPr>
          <a:xfrm>
            <a:off x="1524000" y="1122362"/>
            <a:ext cx="9144000" cy="2623727"/>
          </a:xfrm>
        </p:spPr>
        <p:txBody>
          <a:bodyPr/>
          <a:lstStyle/>
          <a:p>
            <a:r>
              <a:rPr lang="he-IL" b="1" dirty="0">
                <a:solidFill>
                  <a:srgbClr val="FF0000"/>
                </a:solidFill>
                <a:cs typeface="+mn-cs"/>
              </a:rPr>
              <a:t>פגיעת ראש טראומטית</a:t>
            </a:r>
          </a:p>
        </p:txBody>
      </p:sp>
      <p:sp>
        <p:nvSpPr>
          <p:cNvPr id="3" name="כותרת משנה 2">
            <a:extLst>
              <a:ext uri="{FF2B5EF4-FFF2-40B4-BE49-F238E27FC236}">
                <a16:creationId xmlns:a16="http://schemas.microsoft.com/office/drawing/2014/main" id="{242B2948-AF14-4717-B780-76B8EBE9FE5C}"/>
              </a:ext>
            </a:extLst>
          </p:cNvPr>
          <p:cNvSpPr>
            <a:spLocks noGrp="1"/>
          </p:cNvSpPr>
          <p:nvPr>
            <p:ph type="subTitle" idx="1"/>
          </p:nvPr>
        </p:nvSpPr>
        <p:spPr>
          <a:xfrm>
            <a:off x="1524000" y="4026310"/>
            <a:ext cx="9144000" cy="2389238"/>
          </a:xfrm>
        </p:spPr>
        <p:txBody>
          <a:bodyPr>
            <a:normAutofit/>
          </a:bodyPr>
          <a:lstStyle/>
          <a:p>
            <a:r>
              <a:rPr lang="en-US" sz="6000" b="1" dirty="0">
                <a:solidFill>
                  <a:schemeClr val="accent1"/>
                </a:solidFill>
              </a:rPr>
              <a:t>T</a:t>
            </a:r>
            <a:r>
              <a:rPr lang="en-US" sz="6000" b="1" dirty="0"/>
              <a:t>raumatic </a:t>
            </a:r>
            <a:r>
              <a:rPr lang="en-US" sz="6000" b="1" dirty="0">
                <a:solidFill>
                  <a:schemeClr val="accent1"/>
                </a:solidFill>
              </a:rPr>
              <a:t>B</a:t>
            </a:r>
            <a:r>
              <a:rPr lang="en-US" sz="6000" b="1" dirty="0"/>
              <a:t>rain </a:t>
            </a:r>
            <a:r>
              <a:rPr lang="en-US" sz="6000" b="1" dirty="0">
                <a:solidFill>
                  <a:schemeClr val="accent1"/>
                </a:solidFill>
              </a:rPr>
              <a:t>I</a:t>
            </a:r>
            <a:r>
              <a:rPr lang="en-US" sz="6000" b="1" dirty="0"/>
              <a:t>njury</a:t>
            </a:r>
          </a:p>
          <a:p>
            <a:r>
              <a:rPr lang="en-US" sz="6000" b="1" dirty="0">
                <a:solidFill>
                  <a:schemeClr val="accent1"/>
                </a:solidFill>
              </a:rPr>
              <a:t>TBI</a:t>
            </a:r>
            <a:endParaRPr lang="he-IL" sz="6000" b="1" dirty="0">
              <a:solidFill>
                <a:schemeClr val="accent1"/>
              </a:solidFill>
            </a:endParaRPr>
          </a:p>
        </p:txBody>
      </p:sp>
      <p:pic>
        <p:nvPicPr>
          <p:cNvPr id="1028" name="Picture 4" descr="Related image">
            <a:extLst>
              <a:ext uri="{FF2B5EF4-FFF2-40B4-BE49-F238E27FC236}">
                <a16:creationId xmlns:a16="http://schemas.microsoft.com/office/drawing/2014/main" id="{976907C2-7877-4962-BFCA-3EEBBB522D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9985" y="142875"/>
            <a:ext cx="2857500" cy="249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4681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r>
              <a:rPr lang="en-US" sz="5400" b="1" dirty="0">
                <a:solidFill>
                  <a:srgbClr val="FF0000"/>
                </a:solidFill>
                <a:cs typeface="+mn-cs"/>
              </a:rPr>
              <a:t>Glasgow Coma Scale</a:t>
            </a:r>
            <a:br>
              <a:rPr lang="en-US" sz="5400" b="1" dirty="0">
                <a:solidFill>
                  <a:srgbClr val="FF0000"/>
                </a:solidFill>
                <a:cs typeface="+mn-cs"/>
              </a:rPr>
            </a:br>
            <a:r>
              <a:rPr lang="he-IL" b="1" dirty="0">
                <a:solidFill>
                  <a:srgbClr val="FF0000"/>
                </a:solidFill>
                <a:cs typeface="+mn-cs"/>
              </a:rPr>
              <a:t>מדד המסווג את רמת פגיעת הראש</a:t>
            </a: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p:txBody>
          <a:bodyPr>
            <a:normAutofit/>
          </a:bodyPr>
          <a:lstStyle/>
          <a:p>
            <a:endParaRPr lang="he-IL" dirty="0"/>
          </a:p>
          <a:p>
            <a:r>
              <a:rPr lang="he-IL" dirty="0"/>
              <a:t>העברת האבחון מתבצעת ע"י הצוות הרפואי בעת מתן הטיפול הראשוני לנפגע, באמצעות רישום הפעולה אותה הוא מסוגל לבצע על פי שלוש קטגוריות:</a:t>
            </a:r>
            <a:endParaRPr lang="en-US" dirty="0"/>
          </a:p>
          <a:p>
            <a:pPr marL="0" lvl="0" indent="0">
              <a:buNone/>
            </a:pPr>
            <a:r>
              <a:rPr lang="he-IL" dirty="0"/>
              <a:t>  א. פקיחת עיניים</a:t>
            </a:r>
          </a:p>
          <a:p>
            <a:pPr marL="0" lvl="0" indent="0">
              <a:buNone/>
            </a:pPr>
            <a:r>
              <a:rPr lang="he-IL" dirty="0"/>
              <a:t>  ב. דיבור </a:t>
            </a:r>
          </a:p>
          <a:p>
            <a:pPr marL="0" lvl="0" indent="0">
              <a:buNone/>
            </a:pPr>
            <a:r>
              <a:rPr lang="he-IL" dirty="0"/>
              <a:t>  ג. תנועה. </a:t>
            </a:r>
            <a:endParaRPr lang="en-US" dirty="0"/>
          </a:p>
          <a:p>
            <a:endParaRPr lang="en-US" dirty="0"/>
          </a:p>
          <a:p>
            <a:endParaRPr lang="he-IL" dirty="0"/>
          </a:p>
        </p:txBody>
      </p:sp>
    </p:spTree>
    <p:extLst>
      <p:ext uri="{BB962C8B-B14F-4D97-AF65-F5344CB8AC3E}">
        <p14:creationId xmlns:p14="http://schemas.microsoft.com/office/powerpoint/2010/main" val="113733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r>
              <a:rPr lang="en-US" sz="5400" b="1" dirty="0">
                <a:solidFill>
                  <a:srgbClr val="FF0000"/>
                </a:solidFill>
                <a:cs typeface="+mn-cs"/>
              </a:rPr>
              <a:t>Glasgow Coma Scale</a:t>
            </a:r>
            <a:br>
              <a:rPr lang="en-US" sz="5400" b="1" dirty="0">
                <a:solidFill>
                  <a:srgbClr val="FF0000"/>
                </a:solidFill>
                <a:cs typeface="+mn-cs"/>
              </a:rPr>
            </a:br>
            <a:r>
              <a:rPr lang="he-IL" b="1" dirty="0">
                <a:solidFill>
                  <a:srgbClr val="FF0000"/>
                </a:solidFill>
                <a:cs typeface="+mn-cs"/>
              </a:rPr>
              <a:t>מדד המסווג את רמת פגיעת הראש</a:t>
            </a: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810877"/>
            <a:ext cx="10515600" cy="4351338"/>
          </a:xfrm>
        </p:spPr>
        <p:txBody>
          <a:bodyPr>
            <a:normAutofit/>
          </a:bodyPr>
          <a:lstStyle/>
          <a:p>
            <a:endParaRPr lang="he-IL" dirty="0"/>
          </a:p>
          <a:p>
            <a:pPr marL="0" indent="0">
              <a:buNone/>
            </a:pPr>
            <a:r>
              <a:rPr lang="he-IL" dirty="0"/>
              <a:t>האבחון מתבסס על ארבע דרגות של חומרת פגיעה המנבאות יכולת שיקום:  </a:t>
            </a:r>
            <a:endParaRPr lang="en-US" dirty="0"/>
          </a:p>
          <a:p>
            <a:pPr marL="0" indent="0">
              <a:buNone/>
            </a:pPr>
            <a:r>
              <a:rPr lang="he-IL" dirty="0"/>
              <a:t>1. דרגת חומרה קלה: החלמה טובה וחזרה לתפקוד.</a:t>
            </a:r>
            <a:endParaRPr lang="en-US" dirty="0"/>
          </a:p>
          <a:p>
            <a:pPr marL="0" indent="0">
              <a:buNone/>
            </a:pPr>
            <a:r>
              <a:rPr lang="he-IL" dirty="0"/>
              <a:t>2. דרגה בינונית: עצמאות חלקית בתפקודי </a:t>
            </a:r>
            <a:r>
              <a:rPr lang="en-US" dirty="0"/>
              <a:t>ADL</a:t>
            </a:r>
            <a:r>
              <a:rPr lang="he-IL" dirty="0"/>
              <a:t>.</a:t>
            </a:r>
            <a:endParaRPr lang="en-US" dirty="0"/>
          </a:p>
          <a:p>
            <a:pPr marL="0" indent="0">
              <a:buNone/>
            </a:pPr>
            <a:r>
              <a:rPr lang="he-IL" dirty="0"/>
              <a:t>3. דרגה קשה: חוסר עצמאות</a:t>
            </a:r>
            <a:r>
              <a:rPr lang="en-US" dirty="0"/>
              <a:t> </a:t>
            </a:r>
            <a:r>
              <a:rPr lang="he-IL" dirty="0"/>
              <a:t> (לאו </a:t>
            </a:r>
            <a:r>
              <a:rPr lang="he-IL" dirty="0" err="1"/>
              <a:t>דוקא</a:t>
            </a:r>
            <a:r>
              <a:rPr lang="he-IL" dirty="0"/>
              <a:t> אומר שלא תהיה החלמה- ההבחנה לא קובעת את מידת ההחלמה).</a:t>
            </a:r>
            <a:endParaRPr lang="en-US" dirty="0"/>
          </a:p>
          <a:p>
            <a:pPr marL="0" indent="0">
              <a:buNone/>
            </a:pPr>
            <a:r>
              <a:rPr lang="he-IL" dirty="0"/>
              <a:t>4. צמח. </a:t>
            </a:r>
            <a:endParaRPr lang="en-US" dirty="0"/>
          </a:p>
          <a:p>
            <a:pPr marL="0" indent="0">
              <a:buNone/>
            </a:pPr>
            <a:endParaRPr lang="en-US" dirty="0"/>
          </a:p>
          <a:p>
            <a:endParaRPr lang="he-IL" dirty="0"/>
          </a:p>
        </p:txBody>
      </p:sp>
    </p:spTree>
    <p:extLst>
      <p:ext uri="{BB962C8B-B14F-4D97-AF65-F5344CB8AC3E}">
        <p14:creationId xmlns:p14="http://schemas.microsoft.com/office/powerpoint/2010/main" val="2096157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810877"/>
            <a:ext cx="10515600" cy="4351338"/>
          </a:xfrm>
        </p:spPr>
        <p:txBody>
          <a:bodyPr>
            <a:normAutofit/>
          </a:bodyPr>
          <a:lstStyle/>
          <a:p>
            <a:r>
              <a:rPr lang="he-IL" dirty="0"/>
              <a:t>בנים מועדים להיפגע בפגיעת ראש, פי שניים יותר מאשר בנות, </a:t>
            </a:r>
            <a:endParaRPr lang="en-US" dirty="0"/>
          </a:p>
          <a:p>
            <a:r>
              <a:rPr lang="en-US" dirty="0"/>
              <a:t> </a:t>
            </a:r>
            <a:r>
              <a:rPr lang="he-IL" dirty="0"/>
              <a:t>ילד שכבר נפגע פעם אחת.</a:t>
            </a:r>
          </a:p>
          <a:p>
            <a:r>
              <a:rPr lang="he-IL" dirty="0"/>
              <a:t>ילדים המגלים התנהגות חריגה, היפראקטיביים ואימפולסיביים, הנוטים להיקלע למריבות עם אחרים, אלו הנוטים להתנהגות אסורה </a:t>
            </a:r>
            <a:r>
              <a:rPr lang="he-IL" dirty="0" err="1"/>
              <a:t>ומחפשי</a:t>
            </a:r>
            <a:r>
              <a:rPr lang="he-IL" dirty="0"/>
              <a:t> ריגושים</a:t>
            </a:r>
          </a:p>
          <a:p>
            <a:endParaRPr lang="he-IL" dirty="0"/>
          </a:p>
          <a:p>
            <a:pPr marL="0" indent="0" algn="ctr">
              <a:buNone/>
            </a:pPr>
            <a:r>
              <a:rPr lang="he-IL" b="1" dirty="0"/>
              <a:t>הגילאים בהם שיעור הפגיעה הוא הגבוה ביותר הינו בין 15 ל 24. </a:t>
            </a:r>
            <a:endParaRPr lang="en-US" b="1" dirty="0"/>
          </a:p>
          <a:p>
            <a:pPr marL="0" indent="0">
              <a:buNone/>
            </a:pPr>
            <a:endParaRPr lang="en-US" dirty="0"/>
          </a:p>
          <a:p>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1200329"/>
          </a:xfrm>
          <a:prstGeom prst="rect">
            <a:avLst/>
          </a:prstGeom>
        </p:spPr>
        <p:txBody>
          <a:bodyPr wrap="square">
            <a:spAutoFit/>
          </a:bodyPr>
          <a:lstStyle/>
          <a:p>
            <a:pPr algn="ctr"/>
            <a:endParaRPr lang="he-IL" sz="3600" dirty="0"/>
          </a:p>
          <a:p>
            <a:pPr algn="ctr"/>
            <a:r>
              <a:rPr lang="he-IL" sz="3600" b="1" dirty="0">
                <a:solidFill>
                  <a:srgbClr val="FF0000"/>
                </a:solidFill>
              </a:rPr>
              <a:t>גורמי סיכון לפגיעת ראש והבדלי גיל</a:t>
            </a:r>
            <a:endParaRPr lang="en-US" sz="3600" dirty="0">
              <a:solidFill>
                <a:srgbClr val="FF0000"/>
              </a:solidFill>
            </a:endParaRPr>
          </a:p>
        </p:txBody>
      </p:sp>
    </p:spTree>
    <p:extLst>
      <p:ext uri="{BB962C8B-B14F-4D97-AF65-F5344CB8AC3E}">
        <p14:creationId xmlns:p14="http://schemas.microsoft.com/office/powerpoint/2010/main" val="2304274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4849609"/>
          </a:xfrm>
        </p:spPr>
        <p:txBody>
          <a:bodyPr>
            <a:normAutofit/>
          </a:bodyPr>
          <a:lstStyle/>
          <a:p>
            <a:pPr marL="0" indent="0">
              <a:buNone/>
            </a:pPr>
            <a:r>
              <a:rPr lang="he-IL" dirty="0"/>
              <a:t>א. </a:t>
            </a:r>
            <a:r>
              <a:rPr lang="he-IL" b="1" u="sng" dirty="0"/>
              <a:t>ליקוי במיומנויות מוטוריות</a:t>
            </a:r>
            <a:r>
              <a:rPr lang="he-IL" dirty="0"/>
              <a:t>: ירידה בשליטה המוטורית - ספסטיות, אטקסיה, התכווצויות, שיתוק או ליקויים גם בשרירי הדיבור.</a:t>
            </a:r>
            <a:endParaRPr lang="en-US" dirty="0"/>
          </a:p>
          <a:p>
            <a:pPr marL="0" indent="0">
              <a:buNone/>
            </a:pPr>
            <a:r>
              <a:rPr lang="he-IL" b="1" dirty="0"/>
              <a:t> </a:t>
            </a:r>
            <a:endParaRPr lang="en-US" dirty="0"/>
          </a:p>
          <a:p>
            <a:pPr marL="0" indent="0">
              <a:buNone/>
            </a:pPr>
            <a:r>
              <a:rPr lang="he-IL" dirty="0"/>
              <a:t>ב. </a:t>
            </a:r>
            <a:r>
              <a:rPr lang="he-IL" b="1" u="sng" dirty="0"/>
              <a:t>ליקוי בתפקודים סנסומוטוריים</a:t>
            </a:r>
            <a:r>
              <a:rPr lang="he-IL" u="sng" dirty="0"/>
              <a:t>:</a:t>
            </a:r>
            <a:r>
              <a:rPr lang="he-IL" dirty="0"/>
              <a:t> </a:t>
            </a:r>
            <a:r>
              <a:rPr lang="en-US" dirty="0"/>
              <a:t>Proprioception</a:t>
            </a:r>
            <a:r>
              <a:rPr lang="he-IL" dirty="0"/>
              <a:t> לקוי, הגנתיות </a:t>
            </a:r>
            <a:r>
              <a:rPr lang="he-IL" dirty="0" err="1"/>
              <a:t>טקטילית</a:t>
            </a:r>
            <a:r>
              <a:rPr lang="he-IL" dirty="0"/>
              <a:t>, בעיות בדרוג כוח שריר, בעיות בתכנון תנועה והתמצאות במרחב, קשיים באכילה ובבליעה. </a:t>
            </a:r>
            <a:endParaRPr lang="en-US" dirty="0"/>
          </a:p>
          <a:p>
            <a:pPr marL="0" indent="0">
              <a:buNone/>
            </a:pPr>
            <a:r>
              <a:rPr lang="he-IL" dirty="0"/>
              <a:t>כמו כן עשויים להימצא ליקויים בחושים- בעיות תחושה, פגיעה בשמיעה, בעיות בראיה, בשרירי העיניים ובתפיסה חזותית. </a:t>
            </a:r>
            <a:endParaRPr lang="en-US" dirty="0"/>
          </a:p>
          <a:p>
            <a:pPr marL="0" indent="0">
              <a:buNone/>
            </a:pPr>
            <a:r>
              <a:rPr lang="he-IL" dirty="0"/>
              <a:t> </a:t>
            </a: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646331"/>
          </a:xfrm>
          <a:prstGeom prst="rect">
            <a:avLst/>
          </a:prstGeom>
        </p:spPr>
        <p:txBody>
          <a:bodyPr wrap="square">
            <a:spAutoFit/>
          </a:bodyPr>
          <a:lstStyle/>
          <a:p>
            <a:pPr algn="ctr"/>
            <a:r>
              <a:rPr lang="he-IL" sz="3600" b="1" dirty="0">
                <a:solidFill>
                  <a:srgbClr val="FF0000"/>
                </a:solidFill>
              </a:rPr>
              <a:t>ליקויים בתפקוד לאחר פגיעת ראש</a:t>
            </a:r>
            <a:endParaRPr lang="en-US" sz="3600" dirty="0">
              <a:solidFill>
                <a:srgbClr val="FF0000"/>
              </a:solidFill>
            </a:endParaRPr>
          </a:p>
        </p:txBody>
      </p:sp>
    </p:spTree>
    <p:extLst>
      <p:ext uri="{BB962C8B-B14F-4D97-AF65-F5344CB8AC3E}">
        <p14:creationId xmlns:p14="http://schemas.microsoft.com/office/powerpoint/2010/main" val="3673426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4849609"/>
          </a:xfrm>
        </p:spPr>
        <p:txBody>
          <a:bodyPr>
            <a:normAutofit/>
          </a:bodyPr>
          <a:lstStyle/>
          <a:p>
            <a:pPr marL="0" indent="0">
              <a:buNone/>
            </a:pPr>
            <a:r>
              <a:rPr lang="he-IL" dirty="0"/>
              <a:t>ג. </a:t>
            </a:r>
            <a:r>
              <a:rPr lang="he-IL" b="1" u="sng" dirty="0"/>
              <a:t>ליקוי במיומנויות תקשורת ואינטראקציה</a:t>
            </a:r>
            <a:r>
              <a:rPr lang="he-IL" dirty="0"/>
              <a:t>: עשויים להימצא בעיות תקשורת- בתחומי הבעה והבנת שפה, שליפה, זיכרון, שיום, ארגון ורבלי, למידה בעל פה ושימוש יעיל בשפה. </a:t>
            </a:r>
            <a:endParaRPr lang="en-US" dirty="0"/>
          </a:p>
          <a:p>
            <a:pPr marL="0" indent="0">
              <a:buNone/>
            </a:pPr>
            <a:r>
              <a:rPr lang="he-IL" dirty="0"/>
              <a:t> </a:t>
            </a:r>
            <a:endParaRPr lang="en-US" dirty="0"/>
          </a:p>
          <a:p>
            <a:pPr marL="0" indent="0">
              <a:buNone/>
            </a:pPr>
            <a:r>
              <a:rPr lang="he-IL" dirty="0"/>
              <a:t>ד. </a:t>
            </a:r>
            <a:r>
              <a:rPr lang="he-IL" b="1" u="sng" dirty="0"/>
              <a:t>ליקויים פסיכולוגיים והתנהגותיים</a:t>
            </a:r>
            <a:r>
              <a:rPr lang="he-IL" dirty="0"/>
              <a:t>: גם אחרי פגיעות קלות יתכן שינוי באישיות, לביליות רגשית, חוסר בטחון, נסיגה חברתית, דיכאון, התכחשות למגבלה, התנהגות ילדותית, אפטיה, התרכזות בעצמי, חוסר עכבות, ותוקפנות. כמו כן עלייה בשיעור של תופעות פסיכיאטריות.  </a:t>
            </a:r>
            <a:endParaRPr lang="en-US" dirty="0"/>
          </a:p>
          <a:p>
            <a:pPr marL="0" indent="0">
              <a:buNone/>
            </a:pPr>
            <a:r>
              <a:rPr lang="he-IL" dirty="0"/>
              <a:t> </a:t>
            </a: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646331"/>
          </a:xfrm>
          <a:prstGeom prst="rect">
            <a:avLst/>
          </a:prstGeom>
        </p:spPr>
        <p:txBody>
          <a:bodyPr wrap="square">
            <a:spAutoFit/>
          </a:bodyPr>
          <a:lstStyle/>
          <a:p>
            <a:pPr algn="ctr"/>
            <a:r>
              <a:rPr lang="he-IL" sz="3600" b="1" dirty="0">
                <a:solidFill>
                  <a:srgbClr val="FF0000"/>
                </a:solidFill>
              </a:rPr>
              <a:t>ליקויים בתפקוד לאחר פגיעת ראש</a:t>
            </a:r>
            <a:endParaRPr lang="en-US" sz="3600" dirty="0">
              <a:solidFill>
                <a:srgbClr val="FF0000"/>
              </a:solidFill>
            </a:endParaRPr>
          </a:p>
        </p:txBody>
      </p:sp>
    </p:spTree>
    <p:extLst>
      <p:ext uri="{BB962C8B-B14F-4D97-AF65-F5344CB8AC3E}">
        <p14:creationId xmlns:p14="http://schemas.microsoft.com/office/powerpoint/2010/main" val="1663780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5442155"/>
          </a:xfrm>
        </p:spPr>
        <p:txBody>
          <a:bodyPr>
            <a:normAutofit/>
          </a:bodyPr>
          <a:lstStyle/>
          <a:p>
            <a:r>
              <a:rPr lang="he-IL" dirty="0"/>
              <a:t>קוגניציה מהווה את אחת הבעיות המרכזיות לאחר פגיעת ראש במבוגרים ובילדים.</a:t>
            </a:r>
            <a:endParaRPr lang="en-US" dirty="0"/>
          </a:p>
          <a:p>
            <a:r>
              <a:rPr lang="he-IL" dirty="0"/>
              <a:t>ליקויים קוגניטיביים אינם באים לידי ביטוי רק בשלב האקוטי, אלא נמשכים גם שנים לאחר השלמת ההחלמה בתהליך השיקום. </a:t>
            </a:r>
          </a:p>
          <a:p>
            <a:pPr marL="0" indent="0">
              <a:buNone/>
            </a:pPr>
            <a:r>
              <a:rPr lang="he-IL" u="sng" dirty="0"/>
              <a:t>הליקויים  הקוגניטיביים עשויים לכלול:</a:t>
            </a:r>
          </a:p>
          <a:p>
            <a:pPr marL="0" indent="0">
              <a:buNone/>
            </a:pP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1200329"/>
          </a:xfrm>
          <a:prstGeom prst="rect">
            <a:avLst/>
          </a:prstGeom>
        </p:spPr>
        <p:txBody>
          <a:bodyPr wrap="square">
            <a:spAutoFit/>
          </a:bodyPr>
          <a:lstStyle/>
          <a:p>
            <a:pPr algn="ctr"/>
            <a:r>
              <a:rPr lang="he-IL" sz="3600" b="1" dirty="0">
                <a:solidFill>
                  <a:srgbClr val="FF0000"/>
                </a:solidFill>
              </a:rPr>
              <a:t>ליקויים קוגניטיביים ומטה-קוגניטיביים</a:t>
            </a:r>
            <a:r>
              <a:rPr lang="he-IL" sz="3600" dirty="0">
                <a:solidFill>
                  <a:srgbClr val="FF0000"/>
                </a:solidFill>
              </a:rPr>
              <a:t> </a:t>
            </a:r>
            <a:endParaRPr lang="en-US" sz="3600" dirty="0">
              <a:solidFill>
                <a:srgbClr val="FF0000"/>
              </a:solidFill>
            </a:endParaRPr>
          </a:p>
          <a:p>
            <a:pPr algn="ctr"/>
            <a:endParaRPr lang="en-US" sz="3600" dirty="0">
              <a:solidFill>
                <a:srgbClr val="FF0000"/>
              </a:solidFill>
            </a:endParaRPr>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ext uri="{D42A27DB-BD31-4B8C-83A1-F6EECF244321}">
                <p14:modId xmlns:p14="http://schemas.microsoft.com/office/powerpoint/2010/main" val="3432633662"/>
              </p:ext>
            </p:extLst>
          </p:nvPr>
        </p:nvGraphicFramePr>
        <p:xfrm>
          <a:off x="3147695" y="3937819"/>
          <a:ext cx="8099742" cy="2140286"/>
        </p:xfrm>
        <a:graphic>
          <a:graphicData uri="http://schemas.openxmlformats.org/drawingml/2006/table">
            <a:tbl>
              <a:tblPr rtl="1" firstRow="1" firstCol="1" bandRow="1"/>
              <a:tblGrid>
                <a:gridCol w="4049871">
                  <a:extLst>
                    <a:ext uri="{9D8B030D-6E8A-4147-A177-3AD203B41FA5}">
                      <a16:colId xmlns:a16="http://schemas.microsoft.com/office/drawing/2014/main" val="522032554"/>
                    </a:ext>
                  </a:extLst>
                </a:gridCol>
                <a:gridCol w="4049871">
                  <a:extLst>
                    <a:ext uri="{9D8B030D-6E8A-4147-A177-3AD203B41FA5}">
                      <a16:colId xmlns:a16="http://schemas.microsoft.com/office/drawing/2014/main" val="4281579456"/>
                    </a:ext>
                  </a:extLst>
                </a:gridCol>
              </a:tblGrid>
              <a:tr h="329381">
                <a:tc>
                  <a:txBody>
                    <a:bodyPr/>
                    <a:lstStyle/>
                    <a:p>
                      <a:pPr marL="342900" lvl="0" indent="-342900" algn="r" rtl="1">
                        <a:lnSpc>
                          <a:spcPct val="90000"/>
                        </a:lnSpc>
                        <a:spcAft>
                          <a:spcPts val="0"/>
                        </a:spcAft>
                        <a:buFont typeface="Arial" panose="020B0604020202020204" pitchFamily="34" charset="0"/>
                        <a:buChar char="•"/>
                        <a:tabLst>
                          <a:tab pos="457200" algn="l"/>
                        </a:tabLst>
                      </a:pPr>
                      <a:r>
                        <a:rPr lang="he-IL" sz="28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בעיות קשב</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r>
                        <a:rPr lang="he-IL" sz="28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קושי בזיכרון</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988142">
                <a:tc>
                  <a:txBody>
                    <a:bodyPr/>
                    <a:lstStyle/>
                    <a:p>
                      <a:pPr marL="342900" lvl="0" indent="-342900" algn="r" rtl="1">
                        <a:lnSpc>
                          <a:spcPct val="90000"/>
                        </a:lnSpc>
                        <a:spcAft>
                          <a:spcPts val="0"/>
                        </a:spcAft>
                        <a:buFont typeface="Arial" panose="020B0604020202020204" pitchFamily="34" charset="0"/>
                        <a:buChar char="•"/>
                        <a:tabLst>
                          <a:tab pos="457200" algn="l"/>
                        </a:tabLst>
                      </a:pPr>
                      <a:r>
                        <a:rPr lang="he-IL" sz="28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האטה בעיבוד מידע ובשמירה על רצף רעיוני</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r>
                        <a:rPr lang="he-IL" sz="28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שיפוט לקוי</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329381">
                <a:tc>
                  <a:txBody>
                    <a:bodyPr/>
                    <a:lstStyle/>
                    <a:p>
                      <a:pPr marL="342900" lvl="0" indent="-342900" algn="r" rtl="1">
                        <a:lnSpc>
                          <a:spcPct val="90000"/>
                        </a:lnSpc>
                        <a:spcAft>
                          <a:spcPts val="0"/>
                        </a:spcAft>
                        <a:buFont typeface="Arial" panose="020B0604020202020204" pitchFamily="34" charset="0"/>
                        <a:buChar char="•"/>
                        <a:tabLst>
                          <a:tab pos="457200" algn="l"/>
                        </a:tabLst>
                      </a:pPr>
                      <a:r>
                        <a:rPr lang="he-IL" sz="28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קושי בהכללה,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r>
                        <a:rPr lang="he-IL" sz="28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קושי בתכנון מקדים</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329381">
                <a:tc>
                  <a:txBody>
                    <a:bodyPr/>
                    <a:lstStyle/>
                    <a:p>
                      <a:pPr marL="342900" lvl="0" indent="-342900" algn="r" rtl="1">
                        <a:lnSpc>
                          <a:spcPct val="90000"/>
                        </a:lnSpc>
                        <a:spcAft>
                          <a:spcPts val="0"/>
                        </a:spcAft>
                        <a:buFont typeface="Arial" panose="020B0604020202020204" pitchFamily="34" charset="0"/>
                        <a:buChar char="•"/>
                        <a:tabLst>
                          <a:tab pos="457200" algn="l"/>
                        </a:tabLst>
                      </a:pPr>
                      <a:r>
                        <a:rPr lang="he-IL" sz="28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בקטגוריזציה,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r>
                        <a:rPr lang="he-IL" sz="28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קושי במילוי הוראות</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441556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5442155"/>
          </a:xfrm>
        </p:spPr>
        <p:txBody>
          <a:bodyPr>
            <a:normAutofit/>
          </a:bodyPr>
          <a:lstStyle/>
          <a:p>
            <a:r>
              <a:rPr lang="he-IL" dirty="0"/>
              <a:t>כשלון </a:t>
            </a:r>
            <a:r>
              <a:rPr lang="he-IL" dirty="0" err="1"/>
              <a:t>ביזימה</a:t>
            </a:r>
            <a:r>
              <a:rPr lang="he-IL" dirty="0"/>
              <a:t> </a:t>
            </a:r>
          </a:p>
          <a:p>
            <a:r>
              <a:rPr lang="he-IL" dirty="0"/>
              <a:t>קושי </a:t>
            </a:r>
            <a:r>
              <a:rPr lang="he-IL" dirty="0" err="1"/>
              <a:t>בויסות</a:t>
            </a:r>
            <a:r>
              <a:rPr lang="he-IL" dirty="0"/>
              <a:t> עצמי</a:t>
            </a:r>
          </a:p>
          <a:p>
            <a:r>
              <a:rPr lang="he-IL" dirty="0"/>
              <a:t>קושי בניבוי והערכה של מידת הצלחה בביצוע (היה קשה, זה יהיה לי קל)</a:t>
            </a:r>
          </a:p>
          <a:p>
            <a:r>
              <a:rPr lang="he-IL" dirty="0"/>
              <a:t>קושי בבקרה על ביצוע (</a:t>
            </a:r>
            <a:r>
              <a:rPr lang="en-US" dirty="0"/>
              <a:t>online</a:t>
            </a:r>
            <a:r>
              <a:rPr lang="he-IL" dirty="0"/>
              <a:t>)</a:t>
            </a:r>
          </a:p>
          <a:p>
            <a:r>
              <a:rPr lang="he-IL" dirty="0"/>
              <a:t>קושי בארגון זמן</a:t>
            </a:r>
          </a:p>
          <a:p>
            <a:endParaRPr lang="he-IL" dirty="0"/>
          </a:p>
          <a:p>
            <a:endParaRPr lang="en-US" dirty="0"/>
          </a:p>
          <a:p>
            <a:r>
              <a:rPr lang="he-IL" dirty="0"/>
              <a:t>כל המיומנויות הללו נחשבות עבור ילדים ונוער קריטיות להשתלבות מוצלחת בכיתה, עיסוק מרכזי בחיי הילד או הנער המתבגר. </a:t>
            </a:r>
            <a:endParaRPr lang="en-US" dirty="0"/>
          </a:p>
          <a:p>
            <a:pPr marL="0" indent="0">
              <a:buNone/>
            </a:pP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457201" y="413435"/>
            <a:ext cx="11277600" cy="1323439"/>
          </a:xfrm>
          <a:prstGeom prst="rect">
            <a:avLst/>
          </a:prstGeom>
        </p:spPr>
        <p:txBody>
          <a:bodyPr wrap="square">
            <a:spAutoFit/>
          </a:bodyPr>
          <a:lstStyle/>
          <a:p>
            <a:pPr algn="ctr"/>
            <a:r>
              <a:rPr lang="he-IL" sz="3600" b="1" dirty="0">
                <a:solidFill>
                  <a:srgbClr val="FF0000"/>
                </a:solidFill>
              </a:rPr>
              <a:t>ליקויים קוגניטיביים ומטה-קוגניטיביים </a:t>
            </a:r>
            <a:r>
              <a:rPr lang="he-IL" sz="1600" b="1" dirty="0">
                <a:solidFill>
                  <a:srgbClr val="FF0000"/>
                </a:solidFill>
              </a:rPr>
              <a:t>(משמעות המושג תוסבר בהמשך)</a:t>
            </a:r>
            <a:r>
              <a:rPr lang="he-IL" sz="4400" dirty="0">
                <a:solidFill>
                  <a:srgbClr val="FF0000"/>
                </a:solidFill>
              </a:rPr>
              <a:t> </a:t>
            </a:r>
            <a:endParaRPr lang="en-US" sz="4400" dirty="0">
              <a:solidFill>
                <a:srgbClr val="FF0000"/>
              </a:solidFill>
            </a:endParaRPr>
          </a:p>
          <a:p>
            <a:pPr algn="ctr"/>
            <a:endParaRPr lang="en-US" sz="3600" dirty="0">
              <a:solidFill>
                <a:srgbClr val="FF0000"/>
              </a:solidFill>
            </a:endParaRPr>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ext uri="{D42A27DB-BD31-4B8C-83A1-F6EECF244321}">
                <p14:modId xmlns:p14="http://schemas.microsoft.com/office/powerpoint/2010/main" val="4208495075"/>
              </p:ext>
            </p:extLst>
          </p:nvPr>
        </p:nvGraphicFramePr>
        <p:xfrm>
          <a:off x="3147695" y="3937819"/>
          <a:ext cx="8099742" cy="1755648"/>
        </p:xfrm>
        <a:graphic>
          <a:graphicData uri="http://schemas.openxmlformats.org/drawingml/2006/table">
            <a:tbl>
              <a:tblPr rtl="1" firstRow="1" firstCol="1" bandRow="1"/>
              <a:tblGrid>
                <a:gridCol w="4049871">
                  <a:extLst>
                    <a:ext uri="{9D8B030D-6E8A-4147-A177-3AD203B41FA5}">
                      <a16:colId xmlns:a16="http://schemas.microsoft.com/office/drawing/2014/main" val="522032554"/>
                    </a:ext>
                  </a:extLst>
                </a:gridCol>
                <a:gridCol w="4049871">
                  <a:extLst>
                    <a:ext uri="{9D8B030D-6E8A-4147-A177-3AD203B41FA5}">
                      <a16:colId xmlns:a16="http://schemas.microsoft.com/office/drawing/2014/main" val="4281579456"/>
                    </a:ext>
                  </a:extLst>
                </a:gridCol>
              </a:tblGrid>
              <a:tr h="30283">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100881">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30283">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30283">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1229741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4395467"/>
          </a:xfrm>
        </p:spPr>
        <p:txBody>
          <a:bodyPr>
            <a:normAutofit/>
          </a:bodyPr>
          <a:lstStyle/>
          <a:p>
            <a:pPr marL="0" indent="0">
              <a:buNone/>
            </a:pPr>
            <a:endParaRPr lang="en-US" dirty="0"/>
          </a:p>
          <a:p>
            <a:pPr marL="0" indent="0">
              <a:buNone/>
            </a:pPr>
            <a:r>
              <a:rPr lang="he-IL" sz="3600" b="1" dirty="0"/>
              <a:t>מטרות השיקום</a:t>
            </a:r>
            <a:endParaRPr lang="en-US" sz="3600" dirty="0"/>
          </a:p>
          <a:p>
            <a:pPr lvl="0"/>
            <a:r>
              <a:rPr lang="he-IL" dirty="0"/>
              <a:t>הקטנת או מניעת ההשלכות השליליות של מחלת הילד על תהליך התפתחותו, המוטורית, הקוגניטיבית, הרגשית והחברתית.</a:t>
            </a:r>
            <a:endParaRPr lang="en-US" dirty="0"/>
          </a:p>
          <a:p>
            <a:pPr lvl="0"/>
            <a:r>
              <a:rPr lang="he-IL" dirty="0"/>
              <a:t>שיפור קידום ובנייה מחדש של מיומנויות מוטוריות, וקוגניטיביות הדרושות למשחק, למידה, פנאי ו- </a:t>
            </a:r>
            <a:r>
              <a:rPr lang="en-US" dirty="0"/>
              <a:t>ADL</a:t>
            </a:r>
            <a:r>
              <a:rPr lang="he-IL" dirty="0"/>
              <a:t>.</a:t>
            </a:r>
            <a:endParaRPr lang="en-US" dirty="0"/>
          </a:p>
          <a:p>
            <a:pPr lvl="0"/>
            <a:r>
              <a:rPr lang="he-IL" dirty="0"/>
              <a:t>העברת המיומנויות שנלמדו לסיטואציות הדומות לתפקוד  בחיי היומיום ובסביבה הטבעית. </a:t>
            </a:r>
            <a:endParaRPr lang="en-US" dirty="0"/>
          </a:p>
          <a:p>
            <a:pPr marL="0" indent="0">
              <a:buNone/>
            </a:pP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1200329"/>
          </a:xfrm>
          <a:prstGeom prst="rect">
            <a:avLst/>
          </a:prstGeom>
        </p:spPr>
        <p:txBody>
          <a:bodyPr wrap="square">
            <a:spAutoFit/>
          </a:bodyPr>
          <a:lstStyle/>
          <a:p>
            <a:pPr algn="ctr"/>
            <a:r>
              <a:rPr lang="he-IL" sz="3600" b="1" dirty="0">
                <a:solidFill>
                  <a:srgbClr val="FF0000"/>
                </a:solidFill>
              </a:rPr>
              <a:t>איך מטפלים בילדים פגועי ראש? </a:t>
            </a:r>
            <a:endParaRPr lang="en-US" sz="3600" dirty="0">
              <a:solidFill>
                <a:srgbClr val="FF0000"/>
              </a:solidFill>
            </a:endParaRPr>
          </a:p>
          <a:p>
            <a:pPr algn="ctr"/>
            <a:endParaRPr lang="en-US" sz="3600" dirty="0">
              <a:solidFill>
                <a:srgbClr val="FF0000"/>
              </a:solidFill>
            </a:endParaRPr>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ext uri="{D42A27DB-BD31-4B8C-83A1-F6EECF244321}">
                <p14:modId xmlns:p14="http://schemas.microsoft.com/office/powerpoint/2010/main" val="1980845938"/>
              </p:ext>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3997488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5420703"/>
          </a:xfrm>
        </p:spPr>
        <p:txBody>
          <a:bodyPr>
            <a:normAutofit fontScale="92500" lnSpcReduction="20000"/>
          </a:bodyPr>
          <a:lstStyle/>
          <a:p>
            <a:pPr marL="0" indent="0">
              <a:buNone/>
            </a:pPr>
            <a:endParaRPr lang="en-US" dirty="0"/>
          </a:p>
          <a:p>
            <a:pPr marL="0" indent="0">
              <a:buNone/>
            </a:pPr>
            <a:r>
              <a:rPr lang="he-IL" b="1" dirty="0"/>
              <a:t>אבחון והערכה תפקודית</a:t>
            </a:r>
            <a:endParaRPr lang="en-US" dirty="0"/>
          </a:p>
          <a:p>
            <a:pPr lvl="0"/>
            <a:r>
              <a:rPr lang="he-IL" dirty="0"/>
              <a:t>התמצאות כללית ואמנזיה- </a:t>
            </a:r>
            <a:r>
              <a:rPr lang="en-US" dirty="0"/>
              <a:t>COAT</a:t>
            </a:r>
            <a:r>
              <a:rPr lang="he-IL" dirty="0"/>
              <a:t> (לילה/ יום עכשיו, איזה יום היום? )</a:t>
            </a:r>
            <a:endParaRPr lang="en-US" dirty="0"/>
          </a:p>
          <a:p>
            <a:pPr lvl="0"/>
            <a:r>
              <a:rPr lang="he-IL" dirty="0"/>
              <a:t>שאלון  תפיסה עצמית על פי תחומי עיסוק:  </a:t>
            </a:r>
            <a:r>
              <a:rPr lang="en-US" dirty="0"/>
              <a:t>COPM</a:t>
            </a:r>
            <a:r>
              <a:rPr lang="he-IL" dirty="0"/>
              <a:t>(מה נהג לעשות עד עכשיו </a:t>
            </a:r>
            <a:r>
              <a:rPr lang="en-US" dirty="0"/>
              <a:t>client centered</a:t>
            </a:r>
            <a:r>
              <a:rPr lang="he-IL" dirty="0"/>
              <a:t>)</a:t>
            </a:r>
            <a:endParaRPr lang="en-US" dirty="0"/>
          </a:p>
          <a:p>
            <a:pPr lvl="0"/>
            <a:r>
              <a:rPr lang="he-IL" dirty="0"/>
              <a:t>ניידות וטיפול עצמי </a:t>
            </a:r>
            <a:endParaRPr lang="en-US" dirty="0"/>
          </a:p>
          <a:p>
            <a:pPr lvl="1"/>
            <a:r>
              <a:rPr lang="en-US" u="sng" dirty="0"/>
              <a:t>PEDI</a:t>
            </a:r>
            <a:r>
              <a:rPr lang="en-US" dirty="0"/>
              <a:t>- Pediatric Evaluation of Disability Inventory</a:t>
            </a:r>
          </a:p>
          <a:p>
            <a:pPr lvl="1"/>
            <a:r>
              <a:rPr lang="en-US" u="sng" dirty="0"/>
              <a:t>Wee- </a:t>
            </a:r>
            <a:r>
              <a:rPr lang="en-US" u="sng" dirty="0" err="1"/>
              <a:t>Fim</a:t>
            </a:r>
            <a:r>
              <a:rPr lang="en-US" dirty="0"/>
              <a:t> -Functional Independence Measure for children</a:t>
            </a:r>
          </a:p>
          <a:p>
            <a:pPr lvl="0"/>
            <a:r>
              <a:rPr lang="he-IL" dirty="0"/>
              <a:t>אבני דרך ההתפתחותיות – </a:t>
            </a:r>
            <a:r>
              <a:rPr lang="en-US" dirty="0"/>
              <a:t>BAILY</a:t>
            </a:r>
            <a:r>
              <a:rPr lang="he-IL" dirty="0"/>
              <a:t> +הערכה התפתחותית יחסית לבני גילו.</a:t>
            </a:r>
            <a:endParaRPr lang="en-US" dirty="0"/>
          </a:p>
          <a:p>
            <a:pPr marL="0" indent="0">
              <a:buNone/>
            </a:pPr>
            <a:r>
              <a:rPr lang="he-IL" b="1" dirty="0"/>
              <a:t> </a:t>
            </a:r>
            <a:endParaRPr lang="en-US" dirty="0"/>
          </a:p>
          <a:p>
            <a:pPr marL="0" indent="0">
              <a:buNone/>
            </a:pPr>
            <a:r>
              <a:rPr lang="he-IL" b="1" dirty="0"/>
              <a:t>מיומנויות מוטוריקה עדינה, כתיבה </a:t>
            </a:r>
            <a:r>
              <a:rPr lang="he-IL" b="1" dirty="0" err="1"/>
              <a:t>וגרפומוטוריקה</a:t>
            </a:r>
            <a:r>
              <a:rPr lang="he-IL" b="1" dirty="0"/>
              <a:t>, מניפולציה וקואורדינציה </a:t>
            </a:r>
            <a:r>
              <a:rPr lang="en-US" dirty="0"/>
              <a:t>BEERY, PERDUE, POET</a:t>
            </a:r>
          </a:p>
          <a:p>
            <a:pPr marL="0" indent="0">
              <a:buNone/>
            </a:pPr>
            <a:r>
              <a:rPr lang="he-IL" b="1" dirty="0"/>
              <a:t>מיומנויות קוגניטיביות </a:t>
            </a:r>
            <a:r>
              <a:rPr lang="he-IL" b="1" dirty="0" err="1"/>
              <a:t>ומטהקוגניטיביות</a:t>
            </a:r>
            <a:r>
              <a:rPr lang="he-IL" b="1" dirty="0"/>
              <a:t>- </a:t>
            </a:r>
            <a:r>
              <a:rPr lang="en-US" dirty="0"/>
              <a:t>LOTCA, CMT, TCA</a:t>
            </a:r>
          </a:p>
          <a:p>
            <a:pPr marL="0" indent="0">
              <a:buNone/>
            </a:pPr>
            <a:r>
              <a:rPr lang="he-IL" b="1" dirty="0"/>
              <a:t>מיומנויות תפיסתיות -</a:t>
            </a:r>
            <a:r>
              <a:rPr lang="en-US" dirty="0"/>
              <a:t>MVPT</a:t>
            </a:r>
          </a:p>
          <a:p>
            <a:pPr marL="0" indent="0">
              <a:buNone/>
            </a:pP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1200329"/>
          </a:xfrm>
          <a:prstGeom prst="rect">
            <a:avLst/>
          </a:prstGeom>
        </p:spPr>
        <p:txBody>
          <a:bodyPr wrap="square">
            <a:spAutoFit/>
          </a:bodyPr>
          <a:lstStyle/>
          <a:p>
            <a:pPr algn="ctr"/>
            <a:r>
              <a:rPr lang="he-IL" sz="3600" b="1" dirty="0">
                <a:solidFill>
                  <a:srgbClr val="FF0000"/>
                </a:solidFill>
              </a:rPr>
              <a:t>מתחילים באבחונים</a:t>
            </a:r>
            <a:endParaRPr lang="en-US" sz="3600" dirty="0">
              <a:solidFill>
                <a:srgbClr val="FF0000"/>
              </a:solidFill>
            </a:endParaRPr>
          </a:p>
          <a:p>
            <a:pPr algn="ctr"/>
            <a:endParaRPr lang="en-US" sz="3600" dirty="0">
              <a:solidFill>
                <a:srgbClr val="FF0000"/>
              </a:solidFill>
            </a:endParaRPr>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2073748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613764"/>
            <a:ext cx="10515600" cy="5119545"/>
          </a:xfrm>
        </p:spPr>
        <p:txBody>
          <a:bodyPr>
            <a:normAutofit/>
          </a:bodyPr>
          <a:lstStyle/>
          <a:p>
            <a:r>
              <a:rPr lang="he-IL" dirty="0"/>
              <a:t>גרייה רב חושית</a:t>
            </a:r>
          </a:p>
          <a:p>
            <a:endParaRPr lang="en-US" dirty="0"/>
          </a:p>
          <a:p>
            <a:pPr lvl="0"/>
            <a:r>
              <a:rPr lang="he-IL" dirty="0"/>
              <a:t>הגישה הנוירו- פונקציונאלית : גישה קוגניטיבית – התנהגותית. </a:t>
            </a:r>
          </a:p>
          <a:p>
            <a:pPr lvl="0"/>
            <a:endParaRPr lang="en-US" dirty="0"/>
          </a:p>
          <a:p>
            <a:pPr lvl="0"/>
            <a:r>
              <a:rPr lang="he-IL" dirty="0"/>
              <a:t>תרגול חוזר ונשנה של פעילויות תפקודיות, תרגול  פונקציונאלי, למשל מתחום הטיפול העצמי : אכילה, לבוש או עזרה בהתלבשות, ניידות, שירותים. </a:t>
            </a:r>
            <a:r>
              <a:rPr lang="en-US" dirty="0"/>
              <a:t>(Giles, 1998)</a:t>
            </a:r>
          </a:p>
          <a:p>
            <a:pPr marL="0" indent="0">
              <a:buNone/>
            </a:pPr>
            <a:endParaRPr lang="en-US" dirty="0"/>
          </a:p>
          <a:p>
            <a:pPr marL="0" indent="0">
              <a:buNone/>
            </a:pP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1200329"/>
          </a:xfrm>
          <a:prstGeom prst="rect">
            <a:avLst/>
          </a:prstGeom>
        </p:spPr>
        <p:txBody>
          <a:bodyPr wrap="square">
            <a:spAutoFit/>
          </a:bodyPr>
          <a:lstStyle/>
          <a:p>
            <a:pPr algn="ctr"/>
            <a:r>
              <a:rPr lang="he-IL" sz="3600" b="1" dirty="0">
                <a:solidFill>
                  <a:srgbClr val="FF0000"/>
                </a:solidFill>
              </a:rPr>
              <a:t>טיפול בפגיעות ראש ושלבי החלמה ראשוניים</a:t>
            </a:r>
            <a:endParaRPr lang="en-US" sz="3600" dirty="0">
              <a:solidFill>
                <a:srgbClr val="FF0000"/>
              </a:solidFill>
            </a:endParaRPr>
          </a:p>
          <a:p>
            <a:pPr algn="ctr"/>
            <a:endParaRPr lang="en-US" sz="3600" dirty="0">
              <a:solidFill>
                <a:srgbClr val="FF0000"/>
              </a:solidFill>
            </a:endParaRPr>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425879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AB0797A-E074-4111-B597-6AA9BD5E2919}"/>
              </a:ext>
            </a:extLst>
          </p:cNvPr>
          <p:cNvSpPr>
            <a:spLocks noGrp="1"/>
          </p:cNvSpPr>
          <p:nvPr>
            <p:ph type="title"/>
          </p:nvPr>
        </p:nvSpPr>
        <p:spPr/>
        <p:txBody>
          <a:bodyPr/>
          <a:lstStyle/>
          <a:p>
            <a:r>
              <a:rPr lang="he-IL" b="1" dirty="0">
                <a:solidFill>
                  <a:srgbClr val="FF0000"/>
                </a:solidFill>
                <a:cs typeface="+mn-cs"/>
              </a:rPr>
              <a:t>פגיעת ראש: הגדרה</a:t>
            </a:r>
          </a:p>
        </p:txBody>
      </p:sp>
      <p:sp>
        <p:nvSpPr>
          <p:cNvPr id="3" name="מציין מיקום תוכן 2">
            <a:extLst>
              <a:ext uri="{FF2B5EF4-FFF2-40B4-BE49-F238E27FC236}">
                <a16:creationId xmlns:a16="http://schemas.microsoft.com/office/drawing/2014/main" id="{46DE9E68-69A5-4151-93DA-602F2ACB7EAC}"/>
              </a:ext>
            </a:extLst>
          </p:cNvPr>
          <p:cNvSpPr>
            <a:spLocks noGrp="1"/>
          </p:cNvSpPr>
          <p:nvPr>
            <p:ph idx="1"/>
          </p:nvPr>
        </p:nvSpPr>
        <p:spPr/>
        <p:txBody>
          <a:bodyPr/>
          <a:lstStyle/>
          <a:p>
            <a:endParaRPr lang="he-IL" dirty="0"/>
          </a:p>
          <a:p>
            <a:r>
              <a:rPr lang="he-IL" sz="3200" dirty="0"/>
              <a:t>מצב של טראומה גופנית בה הראש נחבל. </a:t>
            </a:r>
          </a:p>
          <a:p>
            <a:endParaRPr lang="he-IL" sz="3200" dirty="0"/>
          </a:p>
          <a:p>
            <a:r>
              <a:rPr lang="he-IL" sz="3200" dirty="0"/>
              <a:t>אינה כרוכה תמיד בפגיעה של המוח, אך לעתים קרובות נוצר </a:t>
            </a:r>
            <a:r>
              <a:rPr lang="he-IL" sz="3200" b="1" dirty="0"/>
              <a:t>זעזוע מוח</a:t>
            </a:r>
            <a:r>
              <a:rPr lang="he-IL" sz="3200" dirty="0"/>
              <a:t> כתוצאה מכך.</a:t>
            </a:r>
          </a:p>
          <a:p>
            <a:endParaRPr lang="he-IL" dirty="0"/>
          </a:p>
        </p:txBody>
      </p:sp>
    </p:spTree>
    <p:extLst>
      <p:ext uri="{BB962C8B-B14F-4D97-AF65-F5344CB8AC3E}">
        <p14:creationId xmlns:p14="http://schemas.microsoft.com/office/powerpoint/2010/main" val="2742055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613764"/>
            <a:ext cx="10515600" cy="5119545"/>
          </a:xfrm>
        </p:spPr>
        <p:txBody>
          <a:bodyPr>
            <a:normAutofit lnSpcReduction="10000"/>
          </a:bodyPr>
          <a:lstStyle/>
          <a:p>
            <a:r>
              <a:rPr lang="he-IL" b="1" dirty="0"/>
              <a:t>טיפול בפגיעות ראש קשות.</a:t>
            </a:r>
            <a:endParaRPr lang="en-US" dirty="0"/>
          </a:p>
          <a:p>
            <a:pPr lvl="0"/>
            <a:r>
              <a:rPr lang="he-IL" dirty="0"/>
              <a:t>שימוש במחשב  ובטכנולוגיה מסייעת: </a:t>
            </a:r>
            <a:endParaRPr lang="en-US" dirty="0"/>
          </a:p>
          <a:p>
            <a:pPr lvl="1"/>
            <a:r>
              <a:rPr lang="he-IL" dirty="0"/>
              <a:t>לצורך גרייה ויזואלית </a:t>
            </a:r>
            <a:r>
              <a:rPr lang="he-IL" dirty="0" err="1"/>
              <a:t>ואודיטורית</a:t>
            </a:r>
            <a:r>
              <a:rPr lang="he-IL" dirty="0"/>
              <a:t>. </a:t>
            </a:r>
            <a:endParaRPr lang="en-US" dirty="0"/>
          </a:p>
          <a:p>
            <a:pPr lvl="1"/>
            <a:r>
              <a:rPr lang="he-IL" dirty="0"/>
              <a:t>לצורך אימון ברמת גירוי – תגובה</a:t>
            </a:r>
            <a:endParaRPr lang="en-US" dirty="0"/>
          </a:p>
          <a:p>
            <a:pPr lvl="0"/>
            <a:r>
              <a:rPr lang="he-IL" dirty="0"/>
              <a:t>אמצעים טכנולוגיים תוכנות, מתגים, מקלדות ואביזרים נוספים, שמטרתם לעקוף מגבלות  מוטוריות  וקוגניטיביות המקשים על היכולת  ליצור אינטראקציה, משחק ולמידה. </a:t>
            </a:r>
            <a:endParaRPr lang="en-US" dirty="0"/>
          </a:p>
          <a:p>
            <a:pPr lvl="0"/>
            <a:r>
              <a:rPr lang="he-IL" dirty="0"/>
              <a:t>בעזרת אמצעים אלו ניתן לספק סביבה טיפולית מותאמת למגבלות  וליכולות המטופלים שאינם מסוגלים מפאת פגיעתם הקשה להפיק תגובות או  יוזמות.</a:t>
            </a:r>
            <a:endParaRPr lang="en-US" dirty="0"/>
          </a:p>
          <a:p>
            <a:pPr lvl="0"/>
            <a:r>
              <a:rPr lang="he-IL" dirty="0"/>
              <a:t>לעיתים די בתזוזה קלה של אגודל, תנועת לשון או גלגל עיניים כדי להפעיל פלט קולי או מחשב. </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1200329"/>
          </a:xfrm>
          <a:prstGeom prst="rect">
            <a:avLst/>
          </a:prstGeom>
        </p:spPr>
        <p:txBody>
          <a:bodyPr wrap="square">
            <a:spAutoFit/>
          </a:bodyPr>
          <a:lstStyle/>
          <a:p>
            <a:pPr algn="ctr"/>
            <a:r>
              <a:rPr lang="he-IL" sz="3600" b="1" dirty="0">
                <a:solidFill>
                  <a:srgbClr val="FF0000"/>
                </a:solidFill>
              </a:rPr>
              <a:t>טיפול בפגיעות ראש ושלבי החלמה ראשוניים</a:t>
            </a:r>
            <a:endParaRPr lang="en-US" sz="3600" dirty="0">
              <a:solidFill>
                <a:srgbClr val="FF0000"/>
              </a:solidFill>
            </a:endParaRPr>
          </a:p>
          <a:p>
            <a:pPr algn="ctr"/>
            <a:endParaRPr lang="en-US" sz="3600" dirty="0">
              <a:solidFill>
                <a:srgbClr val="FF0000"/>
              </a:solidFill>
            </a:endParaRPr>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3999274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953491"/>
            <a:ext cx="10515600" cy="4779818"/>
          </a:xfrm>
        </p:spPr>
        <p:txBody>
          <a:bodyPr>
            <a:normAutofit/>
          </a:bodyPr>
          <a:lstStyle/>
          <a:p>
            <a:endParaRPr lang="he-IL" dirty="0"/>
          </a:p>
          <a:p>
            <a:r>
              <a:rPr lang="he-IL" dirty="0"/>
              <a:t>בשונה מטיפול בילדים ונוער הסובלים מפגיעת ראש קשה, ההתערבות הטיפולית תכוון להשגת עצמאות תפקודית</a:t>
            </a:r>
          </a:p>
          <a:p>
            <a:endParaRPr lang="he-IL" dirty="0"/>
          </a:p>
          <a:p>
            <a:r>
              <a:rPr lang="he-IL" dirty="0"/>
              <a:t>למיומנויות הקוגניטיביות ישנו תפקיד מרכזי. </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1754326"/>
          </a:xfrm>
          <a:prstGeom prst="rect">
            <a:avLst/>
          </a:prstGeom>
        </p:spPr>
        <p:txBody>
          <a:bodyPr wrap="square">
            <a:spAutoFit/>
          </a:bodyPr>
          <a:lstStyle/>
          <a:p>
            <a:pPr algn="ctr"/>
            <a:r>
              <a:rPr lang="he-IL" sz="3600" b="1" dirty="0">
                <a:solidFill>
                  <a:srgbClr val="FF0000"/>
                </a:solidFill>
              </a:rPr>
              <a:t>פגיעות ראש קלות עד בינוניות / שלבי החלמה מתקדמים</a:t>
            </a:r>
            <a:endParaRPr lang="en-US" sz="3600" dirty="0">
              <a:solidFill>
                <a:srgbClr val="FF0000"/>
              </a:solidFill>
            </a:endParaRPr>
          </a:p>
          <a:p>
            <a:pPr algn="ctr"/>
            <a:endParaRPr lang="en-US" sz="3600" dirty="0">
              <a:solidFill>
                <a:srgbClr val="FF0000"/>
              </a:solidFill>
            </a:endParaRPr>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2309658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5420703"/>
          </a:xfrm>
        </p:spPr>
        <p:txBody>
          <a:bodyPr>
            <a:normAutofit/>
          </a:bodyPr>
          <a:lstStyle/>
          <a:p>
            <a:r>
              <a:rPr lang="he-IL" dirty="0"/>
              <a:t>הגישות השונות לשיקום קוגניטיבי לאחר פגיעות ראש, מתחלקות לשתי קטגוריות עיקריות:  </a:t>
            </a:r>
            <a:endParaRPr lang="en-US" dirty="0"/>
          </a:p>
          <a:p>
            <a:pPr marL="514350" indent="-514350">
              <a:buAutoNum type="arabicPeriod"/>
            </a:pPr>
            <a:r>
              <a:rPr lang="he-IL" b="1" dirty="0"/>
              <a:t>הגישות </a:t>
            </a:r>
            <a:r>
              <a:rPr lang="he-IL" b="1" dirty="0" err="1"/>
              <a:t>הרמדיאליות</a:t>
            </a:r>
            <a:r>
              <a:rPr lang="he-IL" b="1" dirty="0"/>
              <a:t>: </a:t>
            </a:r>
          </a:p>
          <a:p>
            <a:pPr lvl="1"/>
            <a:r>
              <a:rPr lang="he-IL" dirty="0"/>
              <a:t>מדגישות את האימון של מרכיבים קוגניטיביים היררכיים ויישומם לאורך פעילויות שונות. </a:t>
            </a:r>
          </a:p>
          <a:p>
            <a:pPr lvl="1"/>
            <a:r>
              <a:rPr lang="he-IL" dirty="0"/>
              <a:t>עוברים על כל תפקיד בנפרד ובסדר </a:t>
            </a:r>
            <a:r>
              <a:rPr lang="he-IL" dirty="0" err="1"/>
              <a:t>מסויים</a:t>
            </a:r>
            <a:r>
              <a:rPr lang="he-IL" dirty="0"/>
              <a:t>.</a:t>
            </a:r>
            <a:endParaRPr lang="en-US" dirty="0"/>
          </a:p>
          <a:p>
            <a:pPr lvl="1"/>
            <a:r>
              <a:rPr lang="he-IL" dirty="0"/>
              <a:t>הכללה מתרחשת בעקבות תרגול במשימה אחת והעברתה הספונטנית לשימוש במגוון משימות. </a:t>
            </a:r>
            <a:endParaRPr lang="en-US" dirty="0"/>
          </a:p>
          <a:p>
            <a:pPr marL="0" indent="0">
              <a:buNone/>
            </a:pPr>
            <a:r>
              <a:rPr lang="he-IL" b="1" dirty="0"/>
              <a:t>2</a:t>
            </a:r>
            <a:r>
              <a:rPr lang="he-IL" dirty="0"/>
              <a:t>. </a:t>
            </a:r>
            <a:r>
              <a:rPr lang="he-IL" b="1" dirty="0"/>
              <a:t>הגישות האדפטיביות: </a:t>
            </a:r>
          </a:p>
          <a:p>
            <a:pPr lvl="1"/>
            <a:r>
              <a:rPr lang="he-IL" dirty="0"/>
              <a:t>פונקציונאליות המדגישות את הפן התפקודי והמעשי שבפעילויות יום יום. עובדים על פונקציות </a:t>
            </a:r>
            <a:r>
              <a:rPr lang="he-IL" dirty="0" err="1"/>
              <a:t>מסויימות</a:t>
            </a:r>
            <a:r>
              <a:rPr lang="he-IL" dirty="0"/>
              <a:t>.</a:t>
            </a:r>
          </a:p>
          <a:p>
            <a:pPr lvl="1"/>
            <a:r>
              <a:rPr lang="he-IL" dirty="0"/>
              <a:t>על מטופלים לתרגל ישירות כל פעילות שעליהם לבצע מאחר שהכללה אינה מתבצעת באופן אוטומטי.</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1200329"/>
          </a:xfrm>
          <a:prstGeom prst="rect">
            <a:avLst/>
          </a:prstGeom>
        </p:spPr>
        <p:txBody>
          <a:bodyPr wrap="square">
            <a:spAutoFit/>
          </a:bodyPr>
          <a:lstStyle/>
          <a:p>
            <a:pPr algn="ctr"/>
            <a:r>
              <a:rPr lang="he-IL" sz="3600" b="1" dirty="0">
                <a:solidFill>
                  <a:srgbClr val="FF0000"/>
                </a:solidFill>
              </a:rPr>
              <a:t>השיקום הקוגניטיבי לאחר פגיעת ראש</a:t>
            </a:r>
            <a:endParaRPr lang="en-US" sz="3600" dirty="0">
              <a:solidFill>
                <a:srgbClr val="FF0000"/>
              </a:solidFill>
            </a:endParaRPr>
          </a:p>
          <a:p>
            <a:pPr algn="ctr"/>
            <a:endParaRPr lang="en-US" sz="3600" dirty="0">
              <a:solidFill>
                <a:srgbClr val="FF0000"/>
              </a:solidFill>
            </a:endParaRPr>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4224579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5420703"/>
          </a:xfrm>
        </p:spPr>
        <p:txBody>
          <a:bodyPr>
            <a:normAutofit/>
          </a:bodyPr>
          <a:lstStyle/>
          <a:p>
            <a:pPr marL="0" indent="0">
              <a:buNone/>
            </a:pPr>
            <a:r>
              <a:rPr lang="he-IL" b="1" dirty="0"/>
              <a:t>מיומנות מטה-קוגניטיבית</a:t>
            </a:r>
            <a:r>
              <a:rPr lang="he-IL" dirty="0"/>
              <a:t> </a:t>
            </a:r>
          </a:p>
          <a:p>
            <a:r>
              <a:rPr lang="he-IL" dirty="0"/>
              <a:t>הינה ידע של הפרט על התהליכים והיכולות הקוגניטיביות שלו וכן היכולת שלו לווסתם. </a:t>
            </a:r>
            <a:endParaRPr lang="en-US" dirty="0"/>
          </a:p>
          <a:p>
            <a:r>
              <a:rPr lang="he-IL" dirty="0"/>
              <a:t>מטה-קוגניציה כוללת שלושה אספקטים: </a:t>
            </a:r>
          </a:p>
          <a:p>
            <a:pPr marL="914400" lvl="1" indent="-457200">
              <a:buFont typeface="+mj-lt"/>
              <a:buAutoNum type="arabicPeriod"/>
            </a:pPr>
            <a:r>
              <a:rPr lang="he-IL" dirty="0"/>
              <a:t>מודעות </a:t>
            </a:r>
            <a:r>
              <a:rPr lang="en-US" dirty="0"/>
              <a:t>(awareness)</a:t>
            </a:r>
          </a:p>
          <a:p>
            <a:pPr marL="914400" lvl="1" indent="-457200">
              <a:buFont typeface="+mj-lt"/>
              <a:buAutoNum type="arabicPeriod"/>
            </a:pPr>
            <a:r>
              <a:rPr lang="he-IL" dirty="0"/>
              <a:t>תפיסה עצמית</a:t>
            </a:r>
            <a:r>
              <a:rPr lang="en-US" dirty="0"/>
              <a:t>(self efficacy)</a:t>
            </a:r>
            <a:r>
              <a:rPr lang="he-IL" dirty="0"/>
              <a:t> </a:t>
            </a:r>
          </a:p>
          <a:p>
            <a:pPr marL="914400" lvl="1" indent="-457200">
              <a:buFont typeface="+mj-lt"/>
              <a:buAutoNum type="arabicPeriod"/>
            </a:pPr>
            <a:r>
              <a:rPr lang="he-IL" dirty="0"/>
              <a:t>תפקודים ניהוליים </a:t>
            </a:r>
            <a:r>
              <a:rPr lang="en-US" dirty="0"/>
              <a:t>(executive functions)</a:t>
            </a:r>
            <a:r>
              <a:rPr lang="he-IL" dirty="0"/>
              <a:t>. </a:t>
            </a:r>
            <a:endParaRPr lang="en-US" dirty="0"/>
          </a:p>
          <a:p>
            <a:r>
              <a:rPr lang="he-IL" dirty="0"/>
              <a:t>מטה-קוגניציה מהווה את הבסיס להכללה ולהעברה של למידה ויכולת שנרכשה לתפקוד היומיומי .</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he-IL" dirty="0"/>
          </a:p>
        </p:txBody>
      </p:sp>
      <p:sp>
        <p:nvSpPr>
          <p:cNvPr id="4" name="מלבן 3">
            <a:extLst>
              <a:ext uri="{FF2B5EF4-FFF2-40B4-BE49-F238E27FC236}">
                <a16:creationId xmlns:a16="http://schemas.microsoft.com/office/drawing/2014/main" id="{8AFA9D6C-2D2D-492E-8F9F-E5FB44BC6806}"/>
              </a:ext>
            </a:extLst>
          </p:cNvPr>
          <p:cNvSpPr/>
          <p:nvPr/>
        </p:nvSpPr>
        <p:spPr>
          <a:xfrm>
            <a:off x="1946787" y="413435"/>
            <a:ext cx="9300651" cy="646331"/>
          </a:xfrm>
          <a:prstGeom prst="rect">
            <a:avLst/>
          </a:prstGeom>
        </p:spPr>
        <p:txBody>
          <a:bodyPr wrap="square">
            <a:spAutoFit/>
          </a:bodyPr>
          <a:lstStyle/>
          <a:p>
            <a:pPr algn="ctr"/>
            <a:r>
              <a:rPr lang="he-IL" sz="3600" b="1" dirty="0">
                <a:solidFill>
                  <a:srgbClr val="FF0000"/>
                </a:solidFill>
              </a:rPr>
              <a:t>השיקום הקוגניטיבי לאחר פגיעת ראש</a:t>
            </a:r>
            <a:endParaRPr lang="en-US" sz="3600" dirty="0">
              <a:solidFill>
                <a:srgbClr val="FF0000"/>
              </a:solidFill>
            </a:endParaRPr>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3976401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5420703"/>
          </a:xfrm>
        </p:spPr>
        <p:txBody>
          <a:bodyPr>
            <a:normAutofit/>
          </a:bodyPr>
          <a:lstStyle/>
          <a:p>
            <a:pPr marL="0" indent="0" algn="ctr">
              <a:buNone/>
            </a:pPr>
            <a:r>
              <a:rPr lang="he-IL" sz="3600" b="1" dirty="0">
                <a:solidFill>
                  <a:srgbClr val="FF0000"/>
                </a:solidFill>
              </a:rPr>
              <a:t>המודל הדינאמי אינטראקטיבי לשיקום קוגניטיבי</a:t>
            </a:r>
            <a:br>
              <a:rPr lang="he-IL" sz="3600" b="1" dirty="0">
                <a:solidFill>
                  <a:srgbClr val="FF0000"/>
                </a:solidFill>
              </a:rPr>
            </a:br>
            <a:r>
              <a:rPr lang="en-US" sz="3600" b="1" dirty="0" err="1">
                <a:solidFill>
                  <a:srgbClr val="FF0000"/>
                </a:solidFill>
              </a:rPr>
              <a:t>Toglia</a:t>
            </a:r>
            <a:r>
              <a:rPr lang="en-US" sz="3600" b="1" dirty="0">
                <a:solidFill>
                  <a:srgbClr val="FF0000"/>
                </a:solidFill>
              </a:rPr>
              <a:t>, J.P.(1994)</a:t>
            </a:r>
            <a:endParaRPr lang="en-US" sz="3600" dirty="0">
              <a:solidFill>
                <a:srgbClr val="FF0000"/>
              </a:solidFill>
            </a:endParaRPr>
          </a:p>
          <a:p>
            <a:pPr marL="0" indent="0">
              <a:buNone/>
            </a:pPr>
            <a:endParaRPr lang="he-IL" dirty="0"/>
          </a:p>
          <a:p>
            <a:pPr marL="0" indent="0">
              <a:buNone/>
            </a:pPr>
            <a:r>
              <a:rPr lang="he-IL" dirty="0"/>
              <a:t>ליקוי בתפקוד  קוגניטיבי נתפס במונחים של תקלה באסטרטגית עיבוד מידע ובאסטרטגיות  מטה-קוגניטיביות ולא כליקוי במיומנות  קוגניטיבית ספציפית.</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he-IL" dirty="0"/>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3089383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5420703"/>
          </a:xfrm>
        </p:spPr>
        <p:txBody>
          <a:bodyPr>
            <a:normAutofit/>
          </a:bodyPr>
          <a:lstStyle/>
          <a:p>
            <a:pPr marL="0" indent="0" algn="ctr">
              <a:buNone/>
            </a:pPr>
            <a:r>
              <a:rPr lang="he-IL" sz="3200" b="1" dirty="0">
                <a:solidFill>
                  <a:srgbClr val="FF0000"/>
                </a:solidFill>
              </a:rPr>
              <a:t>אסטרטגיות עיבוד מידע : (טריקים)</a:t>
            </a:r>
            <a:endParaRPr lang="en-US" sz="3200" dirty="0">
              <a:solidFill>
                <a:srgbClr val="FF0000"/>
              </a:solidFill>
            </a:endParaRPr>
          </a:p>
          <a:p>
            <a:r>
              <a:rPr lang="he-IL" dirty="0"/>
              <a:t>האסטרטגיות אותן לומד ומתרגל המטופל מכוונות לשליטה ומניעה של הסימפטומים הקוגניטיביים- תפיסתיים כמו אימפולסיביות  או נטייה לשכוח ולפספס מידע. </a:t>
            </a:r>
            <a:endParaRPr lang="en-US" dirty="0"/>
          </a:p>
          <a:p>
            <a:r>
              <a:rPr lang="he-IL" u="sng" dirty="0"/>
              <a:t>האסטרטגיות מתחלקות לשתי קטגוריות:</a:t>
            </a:r>
            <a:endParaRPr lang="en-US" dirty="0"/>
          </a:p>
          <a:p>
            <a:r>
              <a:rPr lang="he-IL" dirty="0"/>
              <a:t>1.כאלו המתאימות לסיטואציות ספציפיות לדוגמא: סריקה שיטתית, קיבוץ, חזרות, או שימוש באסוציאציות, </a:t>
            </a:r>
            <a:endParaRPr lang="en-US" dirty="0"/>
          </a:p>
          <a:p>
            <a:r>
              <a:rPr lang="he-IL" dirty="0"/>
              <a:t>2. ואסטרטגיות כלליות : תכנון מקדים, הפחתת מספר הגירויים, ארגון זמן וסדרי עדיפויות ובקרה עצמית. </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he-IL" dirty="0"/>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4192783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5420703"/>
          </a:xfrm>
        </p:spPr>
        <p:txBody>
          <a:bodyPr>
            <a:normAutofit lnSpcReduction="10000"/>
          </a:bodyPr>
          <a:lstStyle/>
          <a:p>
            <a:pPr marL="0" indent="0" algn="ctr">
              <a:buNone/>
            </a:pPr>
            <a:r>
              <a:rPr lang="he-IL" sz="3600" b="1" dirty="0">
                <a:solidFill>
                  <a:srgbClr val="FF0000"/>
                </a:solidFill>
              </a:rPr>
              <a:t>שפת הטיפול</a:t>
            </a:r>
            <a:endParaRPr lang="en-US" sz="3600" dirty="0">
              <a:solidFill>
                <a:srgbClr val="FF0000"/>
              </a:solidFill>
            </a:endParaRPr>
          </a:p>
          <a:p>
            <a:pPr marL="0" indent="0">
              <a:buNone/>
            </a:pPr>
            <a:r>
              <a:rPr lang="he-IL" dirty="0"/>
              <a:t>פידבק ניתן תוך התייחסות ל :</a:t>
            </a:r>
            <a:endParaRPr lang="en-US" dirty="0"/>
          </a:p>
          <a:p>
            <a:pPr lvl="0"/>
            <a:r>
              <a:rPr lang="he-IL" dirty="0"/>
              <a:t>ניבוי תוצאות (כמה אתה חושב שתוכל לזכור?)</a:t>
            </a:r>
            <a:endParaRPr lang="en-US" dirty="0"/>
          </a:p>
          <a:p>
            <a:pPr lvl="0"/>
            <a:r>
              <a:rPr lang="he-IL" dirty="0"/>
              <a:t>הצבעה על חוסר התאמה בין התוצאה המצופה לבין הביצוע בפועל</a:t>
            </a:r>
            <a:endParaRPr lang="en-US" dirty="0"/>
          </a:p>
          <a:p>
            <a:pPr lvl="0"/>
            <a:r>
              <a:rPr lang="he-IL" dirty="0"/>
              <a:t>הערכת קושי של מטלה (זה יהיה לך קל או קשה?)</a:t>
            </a:r>
            <a:endParaRPr lang="en-US" dirty="0"/>
          </a:p>
          <a:p>
            <a:pPr lvl="0"/>
            <a:r>
              <a:rPr lang="he-IL" dirty="0"/>
              <a:t>התרומה של האסטרטגיה המפצה (לא מיהרת, בדקת... ולכן זה הצליח, מה עזר לך לזכור?) </a:t>
            </a:r>
            <a:endParaRPr lang="en-US" dirty="0"/>
          </a:p>
          <a:p>
            <a:pPr lvl="0"/>
            <a:r>
              <a:rPr lang="he-IL" dirty="0"/>
              <a:t>כמות הרמזים שלה נזקק לשם השלמת המשימה.(היום עזרתי לך רק פעמיים)</a:t>
            </a:r>
            <a:endParaRPr lang="en-US" dirty="0"/>
          </a:p>
          <a:p>
            <a:pPr lvl="0"/>
            <a:r>
              <a:rPr lang="he-IL" dirty="0"/>
              <a:t>תיקון טעויות והערכת הסיבה להתרחשותן. (למה זה לא הצליח?)</a:t>
            </a:r>
            <a:endParaRPr lang="en-US" dirty="0"/>
          </a:p>
          <a:p>
            <a:pPr lvl="0"/>
            <a:r>
              <a:rPr lang="he-IL" dirty="0"/>
              <a:t>ההשלכות על התפקוד היומיומי. זיהוי הזדמנויות נוספות בהן עשוי להתרחש קושי או אליהן ניתן להעביר את ההצלחה.</a:t>
            </a:r>
            <a:endParaRPr lang="en-US" dirty="0"/>
          </a:p>
          <a:p>
            <a:pPr marL="0" indent="0">
              <a:buNone/>
            </a:pPr>
            <a:endParaRPr lang="en-US" dirty="0"/>
          </a:p>
          <a:p>
            <a:pPr marL="0" indent="0">
              <a:buNone/>
            </a:pPr>
            <a:endParaRPr lang="en-US" dirty="0"/>
          </a:p>
          <a:p>
            <a:pPr marL="0" indent="0">
              <a:buNone/>
            </a:pPr>
            <a:endParaRPr lang="he-IL" dirty="0"/>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nvPr>
        </p:nvGraphicFramePr>
        <p:xfrm>
          <a:off x="3147694" y="5708072"/>
          <a:ext cx="4319906" cy="1536192"/>
        </p:xfrm>
        <a:graphic>
          <a:graphicData uri="http://schemas.openxmlformats.org/drawingml/2006/table">
            <a:tbl>
              <a:tblPr rtl="1" firstRow="1" firstCol="1" bandRow="1"/>
              <a:tblGrid>
                <a:gridCol w="2159953">
                  <a:extLst>
                    <a:ext uri="{9D8B030D-6E8A-4147-A177-3AD203B41FA5}">
                      <a16:colId xmlns:a16="http://schemas.microsoft.com/office/drawing/2014/main" val="522032554"/>
                    </a:ext>
                  </a:extLst>
                </a:gridCol>
                <a:gridCol w="2159953">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3148036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a:xfrm>
            <a:off x="838200" y="1312606"/>
            <a:ext cx="10515600" cy="378082"/>
          </a:xfrm>
        </p:spPr>
        <p:txBody>
          <a:bodyPr>
            <a:noAutofit/>
          </a:bodyPr>
          <a:lstStyle/>
          <a:p>
            <a:pPr algn="ctr"/>
            <a:br>
              <a:rPr lang="en-US" sz="5400" b="1" dirty="0">
                <a:solidFill>
                  <a:srgbClr val="FF0000"/>
                </a:solidFill>
                <a:cs typeface="+mn-cs"/>
              </a:rPr>
            </a:br>
            <a:endParaRPr lang="he-IL" sz="5400"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a:xfrm>
            <a:off x="838200" y="1312606"/>
            <a:ext cx="10515600" cy="5420703"/>
          </a:xfrm>
        </p:spPr>
        <p:txBody>
          <a:bodyPr>
            <a:normAutofit lnSpcReduction="10000"/>
          </a:bodyPr>
          <a:lstStyle/>
          <a:p>
            <a:pPr marL="0" indent="0" algn="ctr">
              <a:buNone/>
            </a:pPr>
            <a:r>
              <a:rPr lang="he-IL" sz="3600" b="1" dirty="0">
                <a:solidFill>
                  <a:srgbClr val="FF0000"/>
                </a:solidFill>
              </a:rPr>
              <a:t>עקרונות לטיפול</a:t>
            </a:r>
            <a:endParaRPr lang="en-US" sz="3600" dirty="0">
              <a:solidFill>
                <a:srgbClr val="FF0000"/>
              </a:solidFill>
            </a:endParaRPr>
          </a:p>
          <a:p>
            <a:r>
              <a:rPr lang="he-IL" dirty="0"/>
              <a:t>לעודד זיהוי טעויות ותיקונן בתוך </a:t>
            </a:r>
            <a:r>
              <a:rPr lang="he-IL" b="1" dirty="0"/>
              <a:t>התנסות מובנת,</a:t>
            </a:r>
            <a:r>
              <a:rPr lang="he-IL" dirty="0"/>
              <a:t> לתת תחושת מסוגלות ושליטה במטלות </a:t>
            </a:r>
            <a:r>
              <a:rPr lang="he-IL" b="1" dirty="0"/>
              <a:t>מוכרות</a:t>
            </a:r>
            <a:r>
              <a:rPr lang="he-IL" dirty="0"/>
              <a:t>, קרובות למציאות ובאתגר המתאים. </a:t>
            </a:r>
            <a:endParaRPr lang="en-US" dirty="0"/>
          </a:p>
          <a:p>
            <a:r>
              <a:rPr lang="he-IL" dirty="0"/>
              <a:t>לימוד טכניקות של שאילה עצמית והערכה עצמית.</a:t>
            </a:r>
            <a:endParaRPr lang="en-US" dirty="0"/>
          </a:p>
          <a:p>
            <a:r>
              <a:rPr lang="he-IL" dirty="0"/>
              <a:t>שימוש </a:t>
            </a:r>
            <a:r>
              <a:rPr lang="he-IL" dirty="0" err="1"/>
              <a:t>בוידאו</a:t>
            </a:r>
            <a:r>
              <a:rPr lang="he-IL" dirty="0"/>
              <a:t> יעיל לשיפור המודעות. – טוב יותר מפידבק ורבלי. </a:t>
            </a:r>
            <a:endParaRPr lang="en-US" dirty="0"/>
          </a:p>
          <a:p>
            <a:r>
              <a:rPr lang="he-IL" dirty="0"/>
              <a:t>לומר למטופל פעם אחר פעם מהי הבעיה שלו לא יעיל כמו לסייע לו להבין זאת תוך התנסות. </a:t>
            </a:r>
          </a:p>
          <a:p>
            <a:endParaRPr lang="he-IL" dirty="0"/>
          </a:p>
          <a:p>
            <a:endParaRPr lang="he-IL" dirty="0"/>
          </a:p>
          <a:p>
            <a:endParaRPr lang="he-IL" dirty="0"/>
          </a:p>
          <a:p>
            <a:pPr marL="0" indent="0">
              <a:buNone/>
            </a:pPr>
            <a:r>
              <a:rPr lang="he-IL" dirty="0"/>
              <a:t>סוף!</a:t>
            </a:r>
            <a:endParaRPr lang="en-US" dirty="0"/>
          </a:p>
          <a:p>
            <a:pPr marL="0" indent="0">
              <a:buNone/>
            </a:pPr>
            <a:endParaRPr lang="en-US" dirty="0"/>
          </a:p>
          <a:p>
            <a:pPr marL="0" indent="0">
              <a:buNone/>
            </a:pPr>
            <a:endParaRPr lang="en-US" dirty="0"/>
          </a:p>
          <a:p>
            <a:pPr marL="0" indent="0">
              <a:buNone/>
            </a:pPr>
            <a:endParaRPr lang="he-IL" dirty="0"/>
          </a:p>
        </p:txBody>
      </p:sp>
      <p:graphicFrame>
        <p:nvGraphicFramePr>
          <p:cNvPr id="11" name="טבלה 10">
            <a:extLst>
              <a:ext uri="{FF2B5EF4-FFF2-40B4-BE49-F238E27FC236}">
                <a16:creationId xmlns:a16="http://schemas.microsoft.com/office/drawing/2014/main" id="{1C23E775-6918-4F84-8C12-A9102265F867}"/>
              </a:ext>
            </a:extLst>
          </p:cNvPr>
          <p:cNvGraphicFramePr>
            <a:graphicFrameLocks noGrp="1"/>
          </p:cNvGraphicFramePr>
          <p:nvPr>
            <p:extLst>
              <p:ext uri="{D42A27DB-BD31-4B8C-83A1-F6EECF244321}">
                <p14:modId xmlns:p14="http://schemas.microsoft.com/office/powerpoint/2010/main" val="3891343044"/>
              </p:ext>
            </p:extLst>
          </p:nvPr>
        </p:nvGraphicFramePr>
        <p:xfrm>
          <a:off x="3147694" y="5708072"/>
          <a:ext cx="4319906" cy="1536192"/>
        </p:xfrm>
        <a:graphic>
          <a:graphicData uri="http://schemas.openxmlformats.org/drawingml/2006/table">
            <a:tbl>
              <a:tblPr rtl="1" firstRow="1" firstCol="1" bandRow="1"/>
              <a:tblGrid>
                <a:gridCol w="162560">
                  <a:extLst>
                    <a:ext uri="{9D8B030D-6E8A-4147-A177-3AD203B41FA5}">
                      <a16:colId xmlns:a16="http://schemas.microsoft.com/office/drawing/2014/main" val="522032554"/>
                    </a:ext>
                  </a:extLst>
                </a:gridCol>
                <a:gridCol w="4157346">
                  <a:extLst>
                    <a:ext uri="{9D8B030D-6E8A-4147-A177-3AD203B41FA5}">
                      <a16:colId xmlns:a16="http://schemas.microsoft.com/office/drawing/2014/main" val="4281579456"/>
                    </a:ext>
                  </a:extLst>
                </a:gridCol>
              </a:tblGrid>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798060347"/>
                  </a:ext>
                </a:extLst>
              </a:tr>
              <a:tr h="395843">
                <a:tc>
                  <a:txBody>
                    <a:bodyPr/>
                    <a:lstStyle/>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r" rtl="1">
                        <a:lnSpc>
                          <a:spcPct val="90000"/>
                        </a:lnSpc>
                        <a:spcAft>
                          <a:spcPts val="0"/>
                        </a:spcAft>
                        <a:buFont typeface="Arial" panose="020B0604020202020204" pitchFamily="34" charset="0"/>
                        <a:buNone/>
                        <a:tabLst>
                          <a:tab pos="457200" algn="l"/>
                        </a:tabLst>
                      </a:pPr>
                      <a:endParaRPr lang="he-I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36425687"/>
                  </a:ext>
                </a:extLst>
              </a:tr>
              <a:tr h="98961">
                <a:tc>
                  <a:txBody>
                    <a:bodyPr/>
                    <a:lstStyle/>
                    <a:p>
                      <a:pPr marL="0" lvl="0" indent="0" algn="r" rtl="1">
                        <a:lnSpc>
                          <a:spcPct val="90000"/>
                        </a:lnSpc>
                        <a:spcAft>
                          <a:spcPts val="0"/>
                        </a:spcAft>
                        <a:buFont typeface="Arial" panose="020B0604020202020204" pitchFamily="34" charset="0"/>
                        <a:buNone/>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51578882"/>
                  </a:ext>
                </a:extLst>
              </a:tr>
              <a:tr h="98961">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marL="342900" lvl="0" indent="-342900" algn="r" rtl="1">
                        <a:lnSpc>
                          <a:spcPct val="90000"/>
                        </a:lnSpc>
                        <a:spcAft>
                          <a:spcPts val="0"/>
                        </a:spcAft>
                        <a:buFont typeface="Arial" panose="020B0604020202020204" pitchFamily="34" charset="0"/>
                        <a:buChar char="•"/>
                        <a:tabLst>
                          <a:tab pos="457200" algn="l"/>
                        </a:tabLs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17958594"/>
                  </a:ext>
                </a:extLst>
              </a:tr>
            </a:tbl>
          </a:graphicData>
        </a:graphic>
      </p:graphicFrame>
    </p:spTree>
    <p:extLst>
      <p:ext uri="{BB962C8B-B14F-4D97-AF65-F5344CB8AC3E}">
        <p14:creationId xmlns:p14="http://schemas.microsoft.com/office/powerpoint/2010/main" val="2578504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AB0797A-E074-4111-B597-6AA9BD5E2919}"/>
              </a:ext>
            </a:extLst>
          </p:cNvPr>
          <p:cNvSpPr>
            <a:spLocks noGrp="1"/>
          </p:cNvSpPr>
          <p:nvPr>
            <p:ph type="title"/>
          </p:nvPr>
        </p:nvSpPr>
        <p:spPr/>
        <p:txBody>
          <a:bodyPr/>
          <a:lstStyle/>
          <a:p>
            <a:r>
              <a:rPr lang="he-IL" b="1" dirty="0">
                <a:solidFill>
                  <a:srgbClr val="FF0000"/>
                </a:solidFill>
                <a:cs typeface="+mn-cs"/>
              </a:rPr>
              <a:t>פגיעת ראש: שכיחות</a:t>
            </a:r>
          </a:p>
        </p:txBody>
      </p:sp>
      <p:sp>
        <p:nvSpPr>
          <p:cNvPr id="3" name="מציין מיקום תוכן 2">
            <a:extLst>
              <a:ext uri="{FF2B5EF4-FFF2-40B4-BE49-F238E27FC236}">
                <a16:creationId xmlns:a16="http://schemas.microsoft.com/office/drawing/2014/main" id="{46DE9E68-69A5-4151-93DA-602F2ACB7EAC}"/>
              </a:ext>
            </a:extLst>
          </p:cNvPr>
          <p:cNvSpPr>
            <a:spLocks noGrp="1"/>
          </p:cNvSpPr>
          <p:nvPr>
            <p:ph idx="1"/>
          </p:nvPr>
        </p:nvSpPr>
        <p:spPr/>
        <p:txBody>
          <a:bodyPr>
            <a:normAutofit/>
          </a:bodyPr>
          <a:lstStyle/>
          <a:p>
            <a:endParaRPr lang="he-IL" dirty="0"/>
          </a:p>
          <a:p>
            <a:r>
              <a:rPr lang="he-IL" dirty="0"/>
              <a:t>כ-300 מקרים לקבוצה של כ-100,000 בשנה (0.3% מהאוכלוסייה). </a:t>
            </a:r>
          </a:p>
          <a:p>
            <a:r>
              <a:rPr lang="he-IL" dirty="0"/>
              <a:t>שיעור התמותה הוא כ-25 מ-100,000 (בארצות הברית) </a:t>
            </a:r>
          </a:p>
          <a:p>
            <a:r>
              <a:rPr lang="he-IL" dirty="0"/>
              <a:t>שכיחות מרבית באוכלוסיות:</a:t>
            </a:r>
          </a:p>
          <a:p>
            <a:pPr marL="914400" lvl="1" indent="-457200">
              <a:buAutoNum type="arabicPeriod"/>
            </a:pPr>
            <a:r>
              <a:rPr lang="he-IL" dirty="0"/>
              <a:t>פעוטות עד גיל 4</a:t>
            </a:r>
          </a:p>
          <a:p>
            <a:pPr marL="914400" lvl="1" indent="-457200">
              <a:buAutoNum type="arabicPeriod"/>
            </a:pPr>
            <a:r>
              <a:rPr lang="he-IL" dirty="0"/>
              <a:t>בני נוער בסוף שנות העשרה </a:t>
            </a:r>
          </a:p>
          <a:p>
            <a:pPr marL="914400" lvl="1" indent="-457200">
              <a:buAutoNum type="arabicPeriod"/>
            </a:pPr>
            <a:r>
              <a:rPr lang="he-IL" dirty="0"/>
              <a:t>מבוגרים מעל גיל 65</a:t>
            </a:r>
          </a:p>
          <a:p>
            <a:endParaRPr lang="he-IL" dirty="0"/>
          </a:p>
        </p:txBody>
      </p:sp>
    </p:spTree>
    <p:extLst>
      <p:ext uri="{BB962C8B-B14F-4D97-AF65-F5344CB8AC3E}">
        <p14:creationId xmlns:p14="http://schemas.microsoft.com/office/powerpoint/2010/main" val="2802319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AB0797A-E074-4111-B597-6AA9BD5E2919}"/>
              </a:ext>
            </a:extLst>
          </p:cNvPr>
          <p:cNvSpPr>
            <a:spLocks noGrp="1"/>
          </p:cNvSpPr>
          <p:nvPr>
            <p:ph type="title"/>
          </p:nvPr>
        </p:nvSpPr>
        <p:spPr/>
        <p:txBody>
          <a:bodyPr/>
          <a:lstStyle/>
          <a:p>
            <a:r>
              <a:rPr lang="he-IL" b="1" dirty="0">
                <a:solidFill>
                  <a:srgbClr val="FF0000"/>
                </a:solidFill>
                <a:cs typeface="+mn-cs"/>
              </a:rPr>
              <a:t>הגורמים לפגיעות ראש</a:t>
            </a:r>
          </a:p>
        </p:txBody>
      </p:sp>
      <p:sp>
        <p:nvSpPr>
          <p:cNvPr id="3" name="מציין מיקום תוכן 2">
            <a:extLst>
              <a:ext uri="{FF2B5EF4-FFF2-40B4-BE49-F238E27FC236}">
                <a16:creationId xmlns:a16="http://schemas.microsoft.com/office/drawing/2014/main" id="{46DE9E68-69A5-4151-93DA-602F2ACB7EAC}"/>
              </a:ext>
            </a:extLst>
          </p:cNvPr>
          <p:cNvSpPr>
            <a:spLocks noGrp="1"/>
          </p:cNvSpPr>
          <p:nvPr>
            <p:ph idx="1"/>
          </p:nvPr>
        </p:nvSpPr>
        <p:spPr/>
        <p:txBody>
          <a:bodyPr>
            <a:normAutofit lnSpcReduction="10000"/>
          </a:bodyPr>
          <a:lstStyle/>
          <a:p>
            <a:r>
              <a:rPr lang="he-IL" dirty="0"/>
              <a:t>בקרב הפעוטות והמבוגרים: נפילה </a:t>
            </a:r>
          </a:p>
          <a:p>
            <a:pPr marL="0" indent="0">
              <a:buNone/>
            </a:pPr>
            <a:r>
              <a:rPr lang="he-IL" dirty="0"/>
              <a:t>בקרב בני הנוער: תאונות דרכים </a:t>
            </a:r>
          </a:p>
          <a:p>
            <a:pPr marL="0" indent="0">
              <a:buNone/>
            </a:pPr>
            <a:r>
              <a:rPr lang="he-IL" dirty="0"/>
              <a:t>גורמים נפוצים נוספים: </a:t>
            </a:r>
          </a:p>
          <a:p>
            <a:pPr marL="914400" lvl="1" indent="-457200">
              <a:buAutoNum type="arabicPeriod"/>
            </a:pPr>
            <a:r>
              <a:rPr lang="he-IL" dirty="0"/>
              <a:t>פגיעות המתרחשות בתוך הבית</a:t>
            </a:r>
          </a:p>
          <a:p>
            <a:pPr marL="914400" lvl="1" indent="-457200">
              <a:buAutoNum type="arabicPeriod"/>
            </a:pPr>
            <a:r>
              <a:rPr lang="he-IL" dirty="0"/>
              <a:t>תקיפות וחבטות אל עבר הראש במכוון על ידי גורם כלשהו (כמו במקרי </a:t>
            </a:r>
            <a:r>
              <a:rPr lang="he-IL" dirty="0" err="1"/>
              <a:t>שודאו</a:t>
            </a:r>
            <a:r>
              <a:rPr lang="he-IL" dirty="0"/>
              <a:t> תקיפה). </a:t>
            </a:r>
          </a:p>
          <a:p>
            <a:pPr marL="457200" lvl="1" indent="0">
              <a:buNone/>
            </a:pPr>
            <a:r>
              <a:rPr lang="he-IL" dirty="0"/>
              <a:t>3. תאונות אופניים  (בייחוד בקרב ילדים). </a:t>
            </a:r>
          </a:p>
          <a:p>
            <a:pPr marL="457200" lvl="1" indent="0">
              <a:buNone/>
            </a:pPr>
            <a:endParaRPr lang="he-IL" dirty="0"/>
          </a:p>
          <a:p>
            <a:pPr marL="457200" lvl="1" indent="0">
              <a:buNone/>
            </a:pPr>
            <a:r>
              <a:rPr lang="he-IL" sz="2800" dirty="0"/>
              <a:t>פגיעות ראש הן הסיבה השכיחה ביותר למוות באנשים מתחת לגיל 45 במדינות מפותחות. הן מהוות את סיבת המוות </a:t>
            </a:r>
            <a:r>
              <a:rPr lang="he-IL" sz="2800" dirty="0" err="1"/>
              <a:t>בכ</a:t>
            </a:r>
            <a:r>
              <a:rPr lang="he-IL" sz="2800" dirty="0"/>
              <a:t>- 50% מהמקרים של תאונות הדרכים.</a:t>
            </a:r>
          </a:p>
        </p:txBody>
      </p:sp>
    </p:spTree>
    <p:extLst>
      <p:ext uri="{BB962C8B-B14F-4D97-AF65-F5344CB8AC3E}">
        <p14:creationId xmlns:p14="http://schemas.microsoft.com/office/powerpoint/2010/main" val="764923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AB0797A-E074-4111-B597-6AA9BD5E2919}"/>
              </a:ext>
            </a:extLst>
          </p:cNvPr>
          <p:cNvSpPr>
            <a:spLocks noGrp="1"/>
          </p:cNvSpPr>
          <p:nvPr>
            <p:ph type="title"/>
          </p:nvPr>
        </p:nvSpPr>
        <p:spPr/>
        <p:txBody>
          <a:bodyPr/>
          <a:lstStyle/>
          <a:p>
            <a:r>
              <a:rPr lang="he-IL" b="1" dirty="0">
                <a:solidFill>
                  <a:srgbClr val="FF0000"/>
                </a:solidFill>
                <a:cs typeface="+mn-cs"/>
              </a:rPr>
              <a:t>סכנת חיים בפגיעות ראש</a:t>
            </a:r>
          </a:p>
        </p:txBody>
      </p:sp>
      <p:sp>
        <p:nvSpPr>
          <p:cNvPr id="3" name="מציין מיקום תוכן 2">
            <a:extLst>
              <a:ext uri="{FF2B5EF4-FFF2-40B4-BE49-F238E27FC236}">
                <a16:creationId xmlns:a16="http://schemas.microsoft.com/office/drawing/2014/main" id="{46DE9E68-69A5-4151-93DA-602F2ACB7EAC}"/>
              </a:ext>
            </a:extLst>
          </p:cNvPr>
          <p:cNvSpPr>
            <a:spLocks noGrp="1"/>
          </p:cNvSpPr>
          <p:nvPr>
            <p:ph idx="1"/>
          </p:nvPr>
        </p:nvSpPr>
        <p:spPr/>
        <p:txBody>
          <a:bodyPr>
            <a:normAutofit/>
          </a:bodyPr>
          <a:lstStyle/>
          <a:p>
            <a:pPr lvl="1"/>
            <a:r>
              <a:rPr lang="he-IL" sz="2800" dirty="0"/>
              <a:t>פגיעות ראש הן הגורם המוביל למוות בטראומה. מאחר שהראש לא מקובע, שכיחות הפגיעות גדולה יותר. </a:t>
            </a:r>
            <a:r>
              <a:rPr lang="he-IL" sz="2800" dirty="0" err="1"/>
              <a:t>בקינמטיקה</a:t>
            </a:r>
            <a:r>
              <a:rPr lang="he-IL" sz="2800" dirty="0"/>
              <a:t> של תנועה - הגוף נבלם אך הראש ממשיך לנוע והוא שסופג את עיקר הפגיעה.</a:t>
            </a:r>
          </a:p>
          <a:p>
            <a:pPr marL="457200" lvl="1" indent="0">
              <a:buNone/>
            </a:pPr>
            <a:endParaRPr lang="he-IL" dirty="0"/>
          </a:p>
          <a:p>
            <a:pPr lvl="1"/>
            <a:r>
              <a:rPr lang="he-IL" sz="2800" dirty="0"/>
              <a:t>פגיעות ראש הן הסיבה השכיחה ביותר למוות באנשים מתחת לגיל 45 במדינות מפותחות. </a:t>
            </a:r>
          </a:p>
          <a:p>
            <a:pPr lvl="1"/>
            <a:r>
              <a:rPr lang="he-IL" sz="2800" dirty="0"/>
              <a:t>הן מהוות את סיבת המוות </a:t>
            </a:r>
            <a:r>
              <a:rPr lang="he-IL" sz="2800" dirty="0" err="1"/>
              <a:t>בכ</a:t>
            </a:r>
            <a:r>
              <a:rPr lang="he-IL" sz="2800" dirty="0"/>
              <a:t>- 50% מהמקרים של תאונות הדרכים.</a:t>
            </a:r>
          </a:p>
        </p:txBody>
      </p:sp>
    </p:spTree>
    <p:extLst>
      <p:ext uri="{BB962C8B-B14F-4D97-AF65-F5344CB8AC3E}">
        <p14:creationId xmlns:p14="http://schemas.microsoft.com/office/powerpoint/2010/main" val="1989498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AB0797A-E074-4111-B597-6AA9BD5E2919}"/>
              </a:ext>
            </a:extLst>
          </p:cNvPr>
          <p:cNvSpPr>
            <a:spLocks noGrp="1"/>
          </p:cNvSpPr>
          <p:nvPr>
            <p:ph type="title"/>
          </p:nvPr>
        </p:nvSpPr>
        <p:spPr/>
        <p:txBody>
          <a:bodyPr/>
          <a:lstStyle/>
          <a:p>
            <a:r>
              <a:rPr lang="he-IL" b="1" dirty="0">
                <a:solidFill>
                  <a:srgbClr val="FF0000"/>
                </a:solidFill>
                <a:cs typeface="+mn-cs"/>
              </a:rPr>
              <a:t>סוגי מקרים של פגיעות ראש</a:t>
            </a:r>
          </a:p>
        </p:txBody>
      </p:sp>
      <p:sp>
        <p:nvSpPr>
          <p:cNvPr id="3" name="מציין מיקום תוכן 2">
            <a:extLst>
              <a:ext uri="{FF2B5EF4-FFF2-40B4-BE49-F238E27FC236}">
                <a16:creationId xmlns:a16="http://schemas.microsoft.com/office/drawing/2014/main" id="{46DE9E68-69A5-4151-93DA-602F2ACB7EAC}"/>
              </a:ext>
            </a:extLst>
          </p:cNvPr>
          <p:cNvSpPr>
            <a:spLocks noGrp="1"/>
          </p:cNvSpPr>
          <p:nvPr>
            <p:ph idx="1"/>
          </p:nvPr>
        </p:nvSpPr>
        <p:spPr/>
        <p:txBody>
          <a:bodyPr>
            <a:normAutofit/>
          </a:bodyPr>
          <a:lstStyle/>
          <a:p>
            <a:pPr marL="514350" indent="-514350">
              <a:buAutoNum type="arabicPeriod"/>
            </a:pPr>
            <a:r>
              <a:rPr lang="he-IL" b="1" dirty="0"/>
              <a:t>פגיעת ראש סגורה</a:t>
            </a:r>
            <a:r>
              <a:rPr lang="he-IL" dirty="0"/>
              <a:t> - מקרה בו אין שבר בגולגולת ולא נגרם נזק למוח, זאת מכיוון שהגולגולת, יחסית לעצמות אחרות בגוף, היא עצם קשה מכיוון שהיא מתוכננת להגן בצורה מיטבית על המוח. (החלק הקשיח ביותר בגולגולת הוא המצח).</a:t>
            </a:r>
          </a:p>
          <a:p>
            <a:pPr marL="514350" indent="-514350">
              <a:buAutoNum type="arabicPeriod"/>
            </a:pPr>
            <a:endParaRPr lang="he-IL" dirty="0"/>
          </a:p>
          <a:p>
            <a:pPr marL="530225" indent="-441325">
              <a:buNone/>
            </a:pPr>
            <a:r>
              <a:rPr lang="he-IL" b="1" dirty="0"/>
              <a:t>2. פגיעת ראש פתוחה</a:t>
            </a:r>
            <a:r>
              <a:rPr lang="he-IL" dirty="0"/>
              <a:t> - פגיעה בה נוצר שבר בגולגולת, או מצב שבו חפץ כלשהו חודר את הגולגולת וגם את קרום המוח, אך לא תמיד יגרם נזק למוח עצמו. פגיעה זו תלווה לרוב בדימומים רבים עקב קריעה של כלי דם בראש.</a:t>
            </a:r>
          </a:p>
          <a:p>
            <a:pPr lvl="1"/>
            <a:endParaRPr lang="he-IL" sz="2800" dirty="0"/>
          </a:p>
        </p:txBody>
      </p:sp>
    </p:spTree>
    <p:extLst>
      <p:ext uri="{BB962C8B-B14F-4D97-AF65-F5344CB8AC3E}">
        <p14:creationId xmlns:p14="http://schemas.microsoft.com/office/powerpoint/2010/main" val="178648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p:txBody>
          <a:bodyPr/>
          <a:lstStyle/>
          <a:p>
            <a:r>
              <a:rPr lang="he-IL" b="1" dirty="0">
                <a:solidFill>
                  <a:srgbClr val="FF0000"/>
                </a:solidFill>
                <a:cs typeface="+mn-cs"/>
              </a:rPr>
              <a:t>הבעיות שלאחר פגיעת ראש</a:t>
            </a: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p:txBody>
          <a:bodyPr>
            <a:normAutofit/>
          </a:bodyPr>
          <a:lstStyle/>
          <a:p>
            <a:r>
              <a:rPr lang="he-IL" dirty="0"/>
              <a:t>שבר בגולגולת.</a:t>
            </a:r>
          </a:p>
          <a:p>
            <a:r>
              <a:rPr lang="he-IL" dirty="0"/>
              <a:t>חתכים בעור הקרקפת.</a:t>
            </a:r>
          </a:p>
          <a:p>
            <a:r>
              <a:rPr lang="he-IL" dirty="0"/>
              <a:t>דימומים פנימיים תוך גולגולתיים - כתוצאה מקריעה של רשת הנימים הפרוסה על המוח.</a:t>
            </a:r>
          </a:p>
          <a:p>
            <a:r>
              <a:rPr lang="he-IL" dirty="0"/>
              <a:t>אפילפסיה - במקרים של חבלה תוך מוחית.</a:t>
            </a:r>
          </a:p>
          <a:p>
            <a:r>
              <a:rPr lang="he-IL" dirty="0"/>
              <a:t>זעזוע מוח - הגולגולת פוצעת את רקמת המוח או את כלי הדם שבו והנזק עלול לגרום לחוסר הכרה רגעי שאחריו אמנזיה (שיכחון) קלה או ארוכת טווח.</a:t>
            </a:r>
          </a:p>
          <a:p>
            <a:endParaRPr lang="he-IL" dirty="0"/>
          </a:p>
        </p:txBody>
      </p:sp>
    </p:spTree>
    <p:extLst>
      <p:ext uri="{BB962C8B-B14F-4D97-AF65-F5344CB8AC3E}">
        <p14:creationId xmlns:p14="http://schemas.microsoft.com/office/powerpoint/2010/main" val="2663817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p:txBody>
          <a:bodyPr/>
          <a:lstStyle/>
          <a:p>
            <a:r>
              <a:rPr lang="he-IL" b="1" dirty="0">
                <a:solidFill>
                  <a:srgbClr val="FF0000"/>
                </a:solidFill>
                <a:cs typeface="+mn-cs"/>
              </a:rPr>
              <a:t>הבעיות שלאחר פגיעת ראש </a:t>
            </a:r>
            <a:r>
              <a:rPr lang="he-IL" sz="2400" b="1" dirty="0">
                <a:solidFill>
                  <a:srgbClr val="FF0000"/>
                </a:solidFill>
                <a:cs typeface="+mn-cs"/>
              </a:rPr>
              <a:t>(המשך)</a:t>
            </a:r>
            <a:endParaRPr lang="he-IL"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p:txBody>
          <a:bodyPr>
            <a:normAutofit/>
          </a:bodyPr>
          <a:lstStyle/>
          <a:p>
            <a:r>
              <a:rPr lang="he-IL" dirty="0"/>
              <a:t>דיסארטריה - בעיות בהיגוי שפתי על רקע הפגיעה המוחית.</a:t>
            </a:r>
          </a:p>
          <a:p>
            <a:r>
              <a:rPr lang="he-IL" dirty="0"/>
              <a:t>עלייה בלחץ התוך גולגולתי ובפרט לחץ דם ונוזלים על גזע המוח</a:t>
            </a:r>
          </a:p>
          <a:p>
            <a:r>
              <a:rPr lang="he-IL" dirty="0"/>
              <a:t>זיהומים</a:t>
            </a:r>
          </a:p>
          <a:p>
            <a:r>
              <a:rPr lang="he-IL" dirty="0"/>
              <a:t>גירוי העצב התועה (</a:t>
            </a:r>
            <a:r>
              <a:rPr lang="he-IL" dirty="0" err="1"/>
              <a:t>וואגוס</a:t>
            </a:r>
            <a:r>
              <a:rPr lang="he-IL" dirty="0"/>
              <a:t>) המתבטא בהקאה בשלב הראשון ועלול לגרום להאטת קצב הלב עד כדי מוות. לפיכך, </a:t>
            </a:r>
            <a:r>
              <a:rPr lang="he-IL" b="1" dirty="0"/>
              <a:t>אם נפגע ראש הקיא יש להשגיח על מצב </a:t>
            </a:r>
            <a:r>
              <a:rPr lang="he-IL" b="1" dirty="0" err="1"/>
              <a:t>העירנות</a:t>
            </a:r>
            <a:r>
              <a:rPr lang="he-IL" b="1" dirty="0"/>
              <a:t> שלו.</a:t>
            </a:r>
          </a:p>
          <a:p>
            <a:endParaRPr lang="he-IL" dirty="0"/>
          </a:p>
        </p:txBody>
      </p:sp>
    </p:spTree>
    <p:extLst>
      <p:ext uri="{BB962C8B-B14F-4D97-AF65-F5344CB8AC3E}">
        <p14:creationId xmlns:p14="http://schemas.microsoft.com/office/powerpoint/2010/main" val="3227064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0136657-0C85-4902-958B-3B604798BCA2}"/>
              </a:ext>
            </a:extLst>
          </p:cNvPr>
          <p:cNvSpPr>
            <a:spLocks noGrp="1"/>
          </p:cNvSpPr>
          <p:nvPr>
            <p:ph type="title"/>
          </p:nvPr>
        </p:nvSpPr>
        <p:spPr/>
        <p:txBody>
          <a:bodyPr>
            <a:normAutofit fontScale="90000"/>
          </a:bodyPr>
          <a:lstStyle/>
          <a:p>
            <a:r>
              <a:rPr lang="he-IL" b="1" dirty="0">
                <a:solidFill>
                  <a:srgbClr val="FF0000"/>
                </a:solidFill>
                <a:cs typeface="+mn-cs"/>
              </a:rPr>
              <a:t>טיפול בילדים ונוער לאחר פגיעת ראש טראומטית</a:t>
            </a:r>
            <a:br>
              <a:rPr lang="en-US" b="1" dirty="0">
                <a:solidFill>
                  <a:srgbClr val="FF0000"/>
                </a:solidFill>
                <a:cs typeface="+mn-cs"/>
              </a:rPr>
            </a:br>
            <a:endParaRPr lang="he-IL" b="1" dirty="0">
              <a:solidFill>
                <a:srgbClr val="FF0000"/>
              </a:solidFill>
              <a:cs typeface="+mn-cs"/>
            </a:endParaRPr>
          </a:p>
        </p:txBody>
      </p:sp>
      <p:sp>
        <p:nvSpPr>
          <p:cNvPr id="3" name="מציין מיקום תוכן 2">
            <a:extLst>
              <a:ext uri="{FF2B5EF4-FFF2-40B4-BE49-F238E27FC236}">
                <a16:creationId xmlns:a16="http://schemas.microsoft.com/office/drawing/2014/main" id="{DCACF1CB-925D-4B2D-9E2A-D5EA8A90E961}"/>
              </a:ext>
            </a:extLst>
          </p:cNvPr>
          <p:cNvSpPr>
            <a:spLocks noGrp="1"/>
          </p:cNvSpPr>
          <p:nvPr>
            <p:ph idx="1"/>
          </p:nvPr>
        </p:nvSpPr>
        <p:spPr/>
        <p:txBody>
          <a:bodyPr>
            <a:normAutofit/>
          </a:bodyPr>
          <a:lstStyle/>
          <a:p>
            <a:r>
              <a:rPr lang="he-IL" dirty="0"/>
              <a:t> ילדים הסובלים מפגיעת ראש טראומטית לא יסווגו כסובלים מפיגור שכלי, הפרעות רגשיות או כסובלים מליקויי למידה.  </a:t>
            </a:r>
            <a:endParaRPr lang="en-US" dirty="0"/>
          </a:p>
          <a:p>
            <a:endParaRPr lang="en-US" dirty="0"/>
          </a:p>
          <a:p>
            <a:r>
              <a:rPr lang="he-IL" dirty="0"/>
              <a:t>פגיעת ראש טראומטית  יכולה להתרחש כהרף עין ולשנות לעד את מהלך חייו של אדם. </a:t>
            </a:r>
          </a:p>
          <a:p>
            <a:r>
              <a:rPr lang="he-IL" dirty="0"/>
              <a:t>היא מציבה את זה ששרד אותה בפני מסלול ארוך ומפרך להשיב לעצמו את חייו.   </a:t>
            </a:r>
            <a:endParaRPr lang="en-US" dirty="0"/>
          </a:p>
          <a:p>
            <a:endParaRPr lang="he-IL" dirty="0"/>
          </a:p>
        </p:txBody>
      </p:sp>
    </p:spTree>
    <p:extLst>
      <p:ext uri="{BB962C8B-B14F-4D97-AF65-F5344CB8AC3E}">
        <p14:creationId xmlns:p14="http://schemas.microsoft.com/office/powerpoint/2010/main" val="141976979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18553</TotalTime>
  <Words>1098</Words>
  <Application>Microsoft Office PowerPoint</Application>
  <PresentationFormat>מסך רחב</PresentationFormat>
  <Paragraphs>244</Paragraphs>
  <Slides>27</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27</vt:i4>
      </vt:variant>
    </vt:vector>
  </HeadingPairs>
  <TitlesOfParts>
    <vt:vector size="32" baseType="lpstr">
      <vt:lpstr>Arial</vt:lpstr>
      <vt:lpstr>Calibri</vt:lpstr>
      <vt:lpstr>Calibri Light</vt:lpstr>
      <vt:lpstr>Times New Roman</vt:lpstr>
      <vt:lpstr>ערכת נושא Office</vt:lpstr>
      <vt:lpstr>פגיעת ראש טראומטית</vt:lpstr>
      <vt:lpstr>פגיעת ראש: הגדרה</vt:lpstr>
      <vt:lpstr>פגיעת ראש: שכיחות</vt:lpstr>
      <vt:lpstr>הגורמים לפגיעות ראש</vt:lpstr>
      <vt:lpstr>סכנת חיים בפגיעות ראש</vt:lpstr>
      <vt:lpstr>סוגי מקרים של פגיעות ראש</vt:lpstr>
      <vt:lpstr>הבעיות שלאחר פגיעת ראש</vt:lpstr>
      <vt:lpstr>הבעיות שלאחר פגיעת ראש (המשך)</vt:lpstr>
      <vt:lpstr>טיפול בילדים ונוער לאחר פגיעת ראש טראומטית </vt:lpstr>
      <vt:lpstr>Glasgow Coma Scale מדד המסווג את רמת פגיעת הראש </vt:lpstr>
      <vt:lpstr>Glasgow Coma Scale מדד המסווג את רמת פגיעת הראש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פגיעת ראש טראומטית</dc:title>
  <dc:creator>Gil</dc:creator>
  <cp:lastModifiedBy>Gil</cp:lastModifiedBy>
  <cp:revision>24</cp:revision>
  <dcterms:created xsi:type="dcterms:W3CDTF">2017-09-13T08:47:53Z</dcterms:created>
  <dcterms:modified xsi:type="dcterms:W3CDTF">2017-10-17T11:54:04Z</dcterms:modified>
</cp:coreProperties>
</file>