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256" r:id="rId2"/>
    <p:sldId id="258" r:id="rId3"/>
    <p:sldId id="264" r:id="rId4"/>
    <p:sldId id="263" r:id="rId5"/>
    <p:sldId id="259" r:id="rId6"/>
    <p:sldId id="260" r:id="rId7"/>
    <p:sldId id="261" r:id="rId8"/>
    <p:sldId id="262" r:id="rId9"/>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7" name="מלבן עם פינות אלכסוניות מעוגלות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כותרת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he-IL" smtClean="0"/>
              <a:t>לחץ כדי לערוך סגנון כותרת של תבנית בסיס</a:t>
            </a:r>
            <a:endParaRPr kumimoji="0" lang="en-US"/>
          </a:p>
        </p:txBody>
      </p:sp>
      <p:sp>
        <p:nvSpPr>
          <p:cNvPr id="9" name="כותרת משנה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he-IL" smtClean="0"/>
              <a:t>לחץ כדי לערוך סגנון כותרת משנה של תבנית בסיס</a:t>
            </a:r>
            <a:endParaRPr kumimoji="0" lang="en-US"/>
          </a:p>
        </p:txBody>
      </p:sp>
      <p:sp>
        <p:nvSpPr>
          <p:cNvPr id="10" name="מציין מיקום של תאריך 9"/>
          <p:cNvSpPr>
            <a:spLocks noGrp="1"/>
          </p:cNvSpPr>
          <p:nvPr>
            <p:ph type="dt" sz="half" idx="10"/>
          </p:nvPr>
        </p:nvSpPr>
        <p:spPr>
          <a:xfrm>
            <a:off x="5562600" y="6509004"/>
            <a:ext cx="3002280" cy="274320"/>
          </a:xfrm>
        </p:spPr>
        <p:txBody>
          <a:bodyPr vert="horz" rtlCol="0"/>
          <a:lstStyle>
            <a:extLst/>
          </a:lstStyle>
          <a:p>
            <a:fld id="{0A4BCB63-79B1-435B-A442-CEE38480BE7D}" type="datetimeFigureOut">
              <a:rPr lang="he-IL" smtClean="0"/>
              <a:pPr/>
              <a:t>כ"ג/טבת/תשפ"ב</a:t>
            </a:fld>
            <a:endParaRPr lang="he-IL"/>
          </a:p>
        </p:txBody>
      </p:sp>
      <p:sp>
        <p:nvSpPr>
          <p:cNvPr id="11" name="מציין מיקום של מספר שקופית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ED86FCF-FF7C-483E-BF68-31498C6E1706}" type="slidenum">
              <a:rPr lang="he-IL" smtClean="0"/>
              <a:pPr/>
              <a:t>‹#›</a:t>
            </a:fld>
            <a:endParaRPr lang="he-IL"/>
          </a:p>
        </p:txBody>
      </p:sp>
      <p:sp>
        <p:nvSpPr>
          <p:cNvPr id="12" name="מציין מיקום של כותרת תחתונה 11"/>
          <p:cNvSpPr>
            <a:spLocks noGrp="1"/>
          </p:cNvSpPr>
          <p:nvPr>
            <p:ph type="ftr" sz="quarter" idx="12"/>
          </p:nvPr>
        </p:nvSpPr>
        <p:spPr>
          <a:xfrm>
            <a:off x="1600200" y="6509004"/>
            <a:ext cx="3907464" cy="274320"/>
          </a:xfrm>
        </p:spPr>
        <p:txBody>
          <a:bodyPr vert="horz" rtlCol="0"/>
          <a:lstStyle>
            <a:extLst/>
          </a:lstStyle>
          <a:p>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extLs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p:txBody>
          <a:bodyPr vert="eaVert"/>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extLst/>
          </a:lstStyle>
          <a:p>
            <a:fld id="{0A4BCB63-79B1-435B-A442-CEE38480BE7D}" type="datetimeFigureOut">
              <a:rPr lang="he-IL" smtClean="0"/>
              <a:pPr/>
              <a:t>כ"ג/טבת/תשפ"ב</a:t>
            </a:fld>
            <a:endParaRPr lang="he-IL"/>
          </a:p>
        </p:txBody>
      </p:sp>
      <p:sp>
        <p:nvSpPr>
          <p:cNvPr id="5" name="מציין מיקום של כותרת תחתונה 4"/>
          <p:cNvSpPr>
            <a:spLocks noGrp="1"/>
          </p:cNvSpPr>
          <p:nvPr>
            <p:ph type="ftr" sz="quarter" idx="11"/>
          </p:nvPr>
        </p:nvSpPr>
        <p:spPr/>
        <p:txBody>
          <a:bodyPr/>
          <a:lstStyle>
            <a:extLst/>
          </a:lstStyle>
          <a:p>
            <a:endParaRPr lang="he-IL"/>
          </a:p>
        </p:txBody>
      </p:sp>
      <p:sp>
        <p:nvSpPr>
          <p:cNvPr id="6" name="מציין מיקום של מספר שקופית 5"/>
          <p:cNvSpPr>
            <a:spLocks noGrp="1"/>
          </p:cNvSpPr>
          <p:nvPr>
            <p:ph type="sldNum" sz="quarter" idx="12"/>
          </p:nvPr>
        </p:nvSpPr>
        <p:spPr/>
        <p:txBody>
          <a:bodyPr/>
          <a:lstStyle>
            <a:extLst/>
          </a:lstStyle>
          <a:p>
            <a:fld id="{1ED86FCF-FF7C-483E-BF68-31498C6E1706}"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lvl1pPr algn="l">
              <a:defRPr/>
            </a:lvl1pPr>
            <a:extLs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extLst/>
          </a:lstStyle>
          <a:p>
            <a:fld id="{0A4BCB63-79B1-435B-A442-CEE38480BE7D}" type="datetimeFigureOut">
              <a:rPr lang="he-IL" smtClean="0"/>
              <a:pPr/>
              <a:t>כ"ג/טבת/תשפ"ב</a:t>
            </a:fld>
            <a:endParaRPr lang="he-IL"/>
          </a:p>
        </p:txBody>
      </p:sp>
      <p:sp>
        <p:nvSpPr>
          <p:cNvPr id="5" name="מציין מיקום של כותרת תחתונה 4"/>
          <p:cNvSpPr>
            <a:spLocks noGrp="1"/>
          </p:cNvSpPr>
          <p:nvPr>
            <p:ph type="ftr" sz="quarter" idx="11"/>
          </p:nvPr>
        </p:nvSpPr>
        <p:spPr/>
        <p:txBody>
          <a:bodyPr/>
          <a:lstStyle>
            <a:extLst/>
          </a:lstStyle>
          <a:p>
            <a:endParaRPr lang="he-IL"/>
          </a:p>
        </p:txBody>
      </p:sp>
      <p:sp>
        <p:nvSpPr>
          <p:cNvPr id="6" name="מציין מיקום של מספר שקופית 5"/>
          <p:cNvSpPr>
            <a:spLocks noGrp="1"/>
          </p:cNvSpPr>
          <p:nvPr>
            <p:ph type="sldNum" sz="quarter" idx="12"/>
          </p:nvPr>
        </p:nvSpPr>
        <p:spPr/>
        <p:txBody>
          <a:bodyPr/>
          <a:lstStyle>
            <a:extLst/>
          </a:lstStyle>
          <a:p>
            <a:fld id="{1ED86FCF-FF7C-483E-BF68-31498C6E1706}"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7" name="מלבן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כותרת 1"/>
          <p:cNvSpPr>
            <a:spLocks noGrp="1"/>
          </p:cNvSpPr>
          <p:nvPr>
            <p:ph type="title"/>
          </p:nvPr>
        </p:nvSpPr>
        <p:spPr/>
        <p:txBody>
          <a:bodyPr/>
          <a:lstStyle>
            <a:extLst/>
          </a:lstStyle>
          <a:p>
            <a:r>
              <a:rPr kumimoji="0" lang="he-IL" smtClean="0"/>
              <a:t>לחץ כדי לערוך סגנון כותרת של תבנית בסיס</a:t>
            </a:r>
            <a:endParaRPr kumimoji="0" lang="en-US"/>
          </a:p>
        </p:txBody>
      </p:sp>
      <p:sp>
        <p:nvSpPr>
          <p:cNvPr id="3" name="מציין מיקום תוכן 2"/>
          <p:cNvSpPr>
            <a:spLocks noGrp="1"/>
          </p:cNvSpPr>
          <p:nvPr>
            <p:ph idx="1"/>
          </p:nvPr>
        </p:nvSpPr>
        <p:spPr/>
        <p:txBody>
          <a:bodyPr/>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extLst/>
          </a:lstStyle>
          <a:p>
            <a:fld id="{0A4BCB63-79B1-435B-A442-CEE38480BE7D}" type="datetimeFigureOut">
              <a:rPr lang="he-IL" smtClean="0"/>
              <a:pPr/>
              <a:t>כ"ג/טבת/תשפ"ב</a:t>
            </a:fld>
            <a:endParaRPr lang="he-IL"/>
          </a:p>
        </p:txBody>
      </p:sp>
      <p:sp>
        <p:nvSpPr>
          <p:cNvPr id="5" name="מציין מיקום של כותרת תחתונה 4"/>
          <p:cNvSpPr>
            <a:spLocks noGrp="1"/>
          </p:cNvSpPr>
          <p:nvPr>
            <p:ph type="ftr" sz="quarter" idx="11"/>
          </p:nvPr>
        </p:nvSpPr>
        <p:spPr/>
        <p:txBody>
          <a:bodyPr/>
          <a:lstStyle>
            <a:extLst/>
          </a:lstStyle>
          <a:p>
            <a:endParaRPr lang="he-IL"/>
          </a:p>
        </p:txBody>
      </p:sp>
      <p:sp>
        <p:nvSpPr>
          <p:cNvPr id="6" name="מציין מיקום של מספר שקופית 5"/>
          <p:cNvSpPr>
            <a:spLocks noGrp="1"/>
          </p:cNvSpPr>
          <p:nvPr>
            <p:ph type="sldNum" sz="quarter" idx="12"/>
          </p:nvPr>
        </p:nvSpPr>
        <p:spPr/>
        <p:txBody>
          <a:bodyPr/>
          <a:lstStyle>
            <a:extLst/>
          </a:lstStyle>
          <a:p>
            <a:fld id="{1ED86FCF-FF7C-483E-BF68-31498C6E1706}"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Ref idx="1001">
        <a:schemeClr val="bg2"/>
      </p:bgRef>
    </p:bg>
    <p:spTree>
      <p:nvGrpSpPr>
        <p:cNvPr id="1" name=""/>
        <p:cNvGrpSpPr/>
        <p:nvPr/>
      </p:nvGrpSpPr>
      <p:grpSpPr>
        <a:xfrm>
          <a:off x="0" y="0"/>
          <a:ext cx="0" cy="0"/>
          <a:chOff x="0" y="0"/>
          <a:chExt cx="0" cy="0"/>
        </a:xfrm>
      </p:grpSpPr>
      <p:sp>
        <p:nvSpPr>
          <p:cNvPr id="7" name="מלבן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כותרת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he-IL" smtClean="0"/>
              <a:t>לחץ כדי לערוך סגנונות טקסט של תבנית בסיס</a:t>
            </a:r>
          </a:p>
        </p:txBody>
      </p:sp>
      <p:sp>
        <p:nvSpPr>
          <p:cNvPr id="8" name="מציין מיקום של תאריך 7"/>
          <p:cNvSpPr>
            <a:spLocks noGrp="1"/>
          </p:cNvSpPr>
          <p:nvPr>
            <p:ph type="dt" sz="half" idx="10"/>
          </p:nvPr>
        </p:nvSpPr>
        <p:spPr>
          <a:xfrm>
            <a:off x="5562600" y="6513670"/>
            <a:ext cx="3002280" cy="274320"/>
          </a:xfrm>
        </p:spPr>
        <p:txBody>
          <a:bodyPr vert="horz" rtlCol="0"/>
          <a:lstStyle>
            <a:extLst/>
          </a:lstStyle>
          <a:p>
            <a:fld id="{0A4BCB63-79B1-435B-A442-CEE38480BE7D}" type="datetimeFigureOut">
              <a:rPr lang="he-IL" smtClean="0"/>
              <a:pPr/>
              <a:t>כ"ג/טבת/תשפ"ב</a:t>
            </a:fld>
            <a:endParaRPr lang="he-IL"/>
          </a:p>
        </p:txBody>
      </p:sp>
      <p:sp>
        <p:nvSpPr>
          <p:cNvPr id="9" name="מציין מיקום של מספר שקופית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ED86FCF-FF7C-483E-BF68-31498C6E1706}" type="slidenum">
              <a:rPr lang="he-IL" smtClean="0"/>
              <a:pPr/>
              <a:t>‹#›</a:t>
            </a:fld>
            <a:endParaRPr lang="he-IL"/>
          </a:p>
        </p:txBody>
      </p:sp>
      <p:sp>
        <p:nvSpPr>
          <p:cNvPr id="10" name="מציין מיקום של כותרת תחתונה 9"/>
          <p:cNvSpPr>
            <a:spLocks noGrp="1"/>
          </p:cNvSpPr>
          <p:nvPr>
            <p:ph type="ftr" sz="quarter" idx="12"/>
          </p:nvPr>
        </p:nvSpPr>
        <p:spPr>
          <a:xfrm>
            <a:off x="1600200" y="6513670"/>
            <a:ext cx="3907464" cy="274320"/>
          </a:xfrm>
        </p:spPr>
        <p:txBody>
          <a:bodyPr vert="horz" rtlCol="0"/>
          <a:lstStyle>
            <a:extLst/>
          </a:lstStyle>
          <a:p>
            <a:endParaRPr lang="he-I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extLst/>
          </a:lstStyle>
          <a:p>
            <a:r>
              <a:rPr kumimoji="0" lang="he-IL" smtClean="0"/>
              <a:t>לחץ כדי לערוך סגנון כותרת של תבנית בסיס</a:t>
            </a:r>
            <a:endParaRPr kumimoji="0" lang="en-US"/>
          </a:p>
        </p:txBody>
      </p:sp>
      <p:sp>
        <p:nvSpPr>
          <p:cNvPr id="3" name="מציין מיקום תוכן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תוכן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p:txBody>
          <a:bodyPr/>
          <a:lstStyle>
            <a:extLst/>
          </a:lstStyle>
          <a:p>
            <a:fld id="{0A4BCB63-79B1-435B-A442-CEE38480BE7D}" type="datetimeFigureOut">
              <a:rPr lang="he-IL" smtClean="0"/>
              <a:pPr/>
              <a:t>כ"ג/טבת/תשפ"ב</a:t>
            </a:fld>
            <a:endParaRPr lang="he-IL"/>
          </a:p>
        </p:txBody>
      </p:sp>
      <p:sp>
        <p:nvSpPr>
          <p:cNvPr id="6" name="מציין מיקום של כותרת תחתונה 5"/>
          <p:cNvSpPr>
            <a:spLocks noGrp="1"/>
          </p:cNvSpPr>
          <p:nvPr>
            <p:ph type="ftr" sz="quarter" idx="11"/>
          </p:nvPr>
        </p:nvSpPr>
        <p:spPr/>
        <p:txBody>
          <a:bodyPr/>
          <a:lstStyle>
            <a:extLst/>
          </a:lstStyle>
          <a:p>
            <a:endParaRPr lang="he-IL"/>
          </a:p>
        </p:txBody>
      </p:sp>
      <p:sp>
        <p:nvSpPr>
          <p:cNvPr id="7" name="מציין מיקום של מספר שקופית 6"/>
          <p:cNvSpPr>
            <a:spLocks noGrp="1"/>
          </p:cNvSpPr>
          <p:nvPr>
            <p:ph type="sldNum" sz="quarter" idx="12"/>
          </p:nvPr>
        </p:nvSpPr>
        <p:spPr>
          <a:xfrm>
            <a:off x="8641080" y="6514568"/>
            <a:ext cx="464288" cy="274320"/>
          </a:xfrm>
        </p:spPr>
        <p:txBody>
          <a:bodyPr/>
          <a:lstStyle>
            <a:extLst/>
          </a:lstStyle>
          <a:p>
            <a:fld id="{1ED86FCF-FF7C-483E-BF68-31498C6E1706}" type="slidenum">
              <a:rPr lang="he-IL" smtClean="0"/>
              <a:pPr/>
              <a:t>‹#›</a:t>
            </a:fld>
            <a:endParaRPr lang="he-IL"/>
          </a:p>
        </p:txBody>
      </p:sp>
      <p:sp>
        <p:nvSpPr>
          <p:cNvPr id="10" name="מלבן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מלבן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מלבן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כותרת 1"/>
          <p:cNvSpPr>
            <a:spLocks noGrp="1"/>
          </p:cNvSpPr>
          <p:nvPr>
            <p:ph type="title"/>
          </p:nvPr>
        </p:nvSpPr>
        <p:spPr>
          <a:xfrm>
            <a:off x="457200" y="251948"/>
            <a:ext cx="8229600" cy="1143000"/>
          </a:xfrm>
        </p:spPr>
        <p:txBody>
          <a:bodyPr anchor="b"/>
          <a:lstStyle>
            <a:lvl1pPr>
              <a:defRPr/>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he-IL" smtClean="0"/>
              <a:t>לחץ כדי לערוך סגנונות טקסט של תבנית בסיס</a:t>
            </a:r>
          </a:p>
        </p:txBody>
      </p:sp>
      <p:sp>
        <p:nvSpPr>
          <p:cNvPr id="4" name="מציין מיקום טקסט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he-IL" smtClean="0"/>
              <a:t>לחץ כדי לערוך סגנונות טקסט של תבנית בסיס</a:t>
            </a:r>
          </a:p>
        </p:txBody>
      </p:sp>
      <p:sp>
        <p:nvSpPr>
          <p:cNvPr id="5" name="מציין מיקום תוכן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6" name="מציין מיקום תוכן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7" name="מציין מיקום של תאריך 6"/>
          <p:cNvSpPr>
            <a:spLocks noGrp="1"/>
          </p:cNvSpPr>
          <p:nvPr>
            <p:ph type="dt" sz="half" idx="10"/>
          </p:nvPr>
        </p:nvSpPr>
        <p:spPr/>
        <p:txBody>
          <a:bodyPr/>
          <a:lstStyle>
            <a:extLst/>
          </a:lstStyle>
          <a:p>
            <a:fld id="{0A4BCB63-79B1-435B-A442-CEE38480BE7D}" type="datetimeFigureOut">
              <a:rPr lang="he-IL" smtClean="0"/>
              <a:pPr/>
              <a:t>כ"ג/טבת/תשפ"ב</a:t>
            </a:fld>
            <a:endParaRPr lang="he-IL"/>
          </a:p>
        </p:txBody>
      </p:sp>
      <p:sp>
        <p:nvSpPr>
          <p:cNvPr id="8" name="מציין מיקום של כותרת תחתונה 7"/>
          <p:cNvSpPr>
            <a:spLocks noGrp="1"/>
          </p:cNvSpPr>
          <p:nvPr>
            <p:ph type="ftr" sz="quarter" idx="11"/>
          </p:nvPr>
        </p:nvSpPr>
        <p:spPr/>
        <p:txBody>
          <a:bodyPr/>
          <a:lstStyle>
            <a:extLst/>
          </a:lstStyle>
          <a:p>
            <a:endParaRPr lang="he-IL"/>
          </a:p>
        </p:txBody>
      </p:sp>
      <p:sp>
        <p:nvSpPr>
          <p:cNvPr id="9" name="מציין מיקום של מספר שקופית 8"/>
          <p:cNvSpPr>
            <a:spLocks noGrp="1"/>
          </p:cNvSpPr>
          <p:nvPr>
            <p:ph type="sldNum" sz="quarter" idx="12"/>
          </p:nvPr>
        </p:nvSpPr>
        <p:spPr>
          <a:xfrm>
            <a:off x="8641080" y="6514568"/>
            <a:ext cx="464288" cy="274320"/>
          </a:xfrm>
        </p:spPr>
        <p:txBody>
          <a:bodyPr/>
          <a:lstStyle>
            <a:extLst/>
          </a:lstStyle>
          <a:p>
            <a:fld id="{1ED86FCF-FF7C-483E-BF68-31498C6E1706}"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53218"/>
            <a:ext cx="8229600" cy="1143000"/>
          </a:xfrm>
        </p:spPr>
        <p:txBody>
          <a:bodyPr/>
          <a:lstStyle>
            <a:extLst/>
          </a:lstStyle>
          <a:p>
            <a:r>
              <a:rPr kumimoji="0" lang="he-IL" smtClean="0"/>
              <a:t>לחץ כדי לערוך סגנון כותרת של תבנית בסיס</a:t>
            </a:r>
            <a:endParaRPr kumimoji="0" lang="en-US"/>
          </a:p>
        </p:txBody>
      </p:sp>
      <p:sp>
        <p:nvSpPr>
          <p:cNvPr id="3" name="מציין מיקום של תאריך 2"/>
          <p:cNvSpPr>
            <a:spLocks noGrp="1"/>
          </p:cNvSpPr>
          <p:nvPr>
            <p:ph type="dt" sz="half" idx="10"/>
          </p:nvPr>
        </p:nvSpPr>
        <p:spPr/>
        <p:txBody>
          <a:bodyPr/>
          <a:lstStyle>
            <a:extLst/>
          </a:lstStyle>
          <a:p>
            <a:fld id="{0A4BCB63-79B1-435B-A442-CEE38480BE7D}" type="datetimeFigureOut">
              <a:rPr lang="he-IL" smtClean="0"/>
              <a:pPr/>
              <a:t>כ"ג/טבת/תשפ"ב</a:t>
            </a:fld>
            <a:endParaRPr lang="he-IL"/>
          </a:p>
        </p:txBody>
      </p:sp>
      <p:sp>
        <p:nvSpPr>
          <p:cNvPr id="4" name="מציין מיקום של כותרת תחתונה 3"/>
          <p:cNvSpPr>
            <a:spLocks noGrp="1"/>
          </p:cNvSpPr>
          <p:nvPr>
            <p:ph type="ftr" sz="quarter" idx="11"/>
          </p:nvPr>
        </p:nvSpPr>
        <p:spPr/>
        <p:txBody>
          <a:bodyPr/>
          <a:lstStyle>
            <a:extLst/>
          </a:lstStyle>
          <a:p>
            <a:endParaRPr lang="he-IL"/>
          </a:p>
        </p:txBody>
      </p:sp>
      <p:sp>
        <p:nvSpPr>
          <p:cNvPr id="5" name="מציין מיקום של מספר שקופית 4"/>
          <p:cNvSpPr>
            <a:spLocks noGrp="1"/>
          </p:cNvSpPr>
          <p:nvPr>
            <p:ph type="sldNum" sz="quarter" idx="12"/>
          </p:nvPr>
        </p:nvSpPr>
        <p:spPr/>
        <p:txBody>
          <a:bodyPr/>
          <a:lstStyle>
            <a:extLst/>
          </a:lstStyle>
          <a:p>
            <a:fld id="{1ED86FCF-FF7C-483E-BF68-31498C6E1706}" type="slidenum">
              <a:rPr lang="he-IL" smtClean="0"/>
              <a:pPr/>
              <a:t>‹#›</a:t>
            </a:fld>
            <a:endParaRPr lang="he-IL"/>
          </a:p>
        </p:txBody>
      </p:sp>
      <p:sp>
        <p:nvSpPr>
          <p:cNvPr id="7" name="מלבן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extLst/>
          </a:lstStyle>
          <a:p>
            <a:fld id="{0A4BCB63-79B1-435B-A442-CEE38480BE7D}" type="datetimeFigureOut">
              <a:rPr lang="he-IL" smtClean="0"/>
              <a:pPr/>
              <a:t>כ"ג/טבת/תשפ"ב</a:t>
            </a:fld>
            <a:endParaRPr lang="he-IL"/>
          </a:p>
        </p:txBody>
      </p:sp>
      <p:sp>
        <p:nvSpPr>
          <p:cNvPr id="3" name="מציין מיקום של כותרת תחתונה 2"/>
          <p:cNvSpPr>
            <a:spLocks noGrp="1"/>
          </p:cNvSpPr>
          <p:nvPr>
            <p:ph type="ftr" sz="quarter" idx="11"/>
          </p:nvPr>
        </p:nvSpPr>
        <p:spPr/>
        <p:txBody>
          <a:bodyPr/>
          <a:lstStyle>
            <a:extLst/>
          </a:lstStyle>
          <a:p>
            <a:endParaRPr lang="he-IL"/>
          </a:p>
        </p:txBody>
      </p:sp>
      <p:sp>
        <p:nvSpPr>
          <p:cNvPr id="4" name="מציין מיקום של מספר שקופית 3"/>
          <p:cNvSpPr>
            <a:spLocks noGrp="1"/>
          </p:cNvSpPr>
          <p:nvPr>
            <p:ph type="sldNum" sz="quarter" idx="12"/>
          </p:nvPr>
        </p:nvSpPr>
        <p:spPr/>
        <p:txBody>
          <a:bodyPr/>
          <a:lstStyle>
            <a:extLst/>
          </a:lstStyle>
          <a:p>
            <a:fld id="{1ED86FCF-FF7C-483E-BF68-31498C6E1706}"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bg>
      <p:bgRef idx="1001">
        <a:schemeClr val="bg2"/>
      </p:bgRef>
    </p:bg>
    <p:spTree>
      <p:nvGrpSpPr>
        <p:cNvPr id="1" name=""/>
        <p:cNvGrpSpPr/>
        <p:nvPr/>
      </p:nvGrpSpPr>
      <p:grpSpPr>
        <a:xfrm>
          <a:off x="0" y="0"/>
          <a:ext cx="0" cy="0"/>
          <a:chOff x="0" y="0"/>
          <a:chExt cx="0" cy="0"/>
        </a:xfrm>
      </p:grpSpPr>
      <p:sp>
        <p:nvSpPr>
          <p:cNvPr id="8" name="מלבן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כותרת 1"/>
          <p:cNvSpPr>
            <a:spLocks noGrp="1"/>
          </p:cNvSpPr>
          <p:nvPr>
            <p:ph type="title"/>
          </p:nvPr>
        </p:nvSpPr>
        <p:spPr>
          <a:xfrm>
            <a:off x="4963136" y="304800"/>
            <a:ext cx="3931920" cy="762000"/>
          </a:xfrm>
        </p:spPr>
        <p:txBody>
          <a:bodyPr anchor="b"/>
          <a:lstStyle>
            <a:lvl1pPr marL="0" algn="r">
              <a:buNone/>
              <a:defRPr sz="2000" b="1"/>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he-IL" smtClean="0"/>
              <a:t>לחץ כדי לערוך סגנונות טקסט של תבנית בסיס</a:t>
            </a:r>
          </a:p>
        </p:txBody>
      </p:sp>
      <p:sp>
        <p:nvSpPr>
          <p:cNvPr id="4" name="מציין מיקום תוכן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9" name="מציין מיקום של תאריך 8"/>
          <p:cNvSpPr>
            <a:spLocks noGrp="1"/>
          </p:cNvSpPr>
          <p:nvPr>
            <p:ph type="dt" sz="half" idx="10"/>
          </p:nvPr>
        </p:nvSpPr>
        <p:spPr>
          <a:xfrm>
            <a:off x="5562600" y="6513670"/>
            <a:ext cx="3002280" cy="274320"/>
          </a:xfrm>
        </p:spPr>
        <p:txBody>
          <a:bodyPr vert="horz" rtlCol="0"/>
          <a:lstStyle>
            <a:extLst/>
          </a:lstStyle>
          <a:p>
            <a:fld id="{0A4BCB63-79B1-435B-A442-CEE38480BE7D}" type="datetimeFigureOut">
              <a:rPr lang="he-IL" smtClean="0"/>
              <a:pPr/>
              <a:t>כ"ג/טבת/תשפ"ב</a:t>
            </a:fld>
            <a:endParaRPr lang="he-IL"/>
          </a:p>
        </p:txBody>
      </p:sp>
      <p:sp>
        <p:nvSpPr>
          <p:cNvPr id="10" name="מציין מיקום של מספר שקופית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ED86FCF-FF7C-483E-BF68-31498C6E1706}" type="slidenum">
              <a:rPr lang="he-IL" smtClean="0"/>
              <a:pPr/>
              <a:t>‹#›</a:t>
            </a:fld>
            <a:endParaRPr lang="he-IL"/>
          </a:p>
        </p:txBody>
      </p:sp>
      <p:sp>
        <p:nvSpPr>
          <p:cNvPr id="11" name="מציין מיקום של כותרת תחתונה 10"/>
          <p:cNvSpPr>
            <a:spLocks noGrp="1"/>
          </p:cNvSpPr>
          <p:nvPr>
            <p:ph type="ftr" sz="quarter" idx="12"/>
          </p:nvPr>
        </p:nvSpPr>
        <p:spPr>
          <a:xfrm>
            <a:off x="1600200" y="6513670"/>
            <a:ext cx="3907464" cy="274320"/>
          </a:xfrm>
        </p:spPr>
        <p:txBody>
          <a:bodyPr vert="horz" rtlCol="0"/>
          <a:lstStyle>
            <a:extLst/>
          </a:lstStyle>
          <a:p>
            <a:endParaRPr lang="he-IL"/>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3040443" y="4724400"/>
            <a:ext cx="5486400" cy="664536"/>
          </a:xfrm>
        </p:spPr>
        <p:txBody>
          <a:bodyPr anchor="b"/>
          <a:lstStyle>
            <a:lvl1pPr marL="0" algn="r">
              <a:buNone/>
              <a:defRPr sz="2000" b="1"/>
            </a:lvl1pPr>
            <a:extLst/>
          </a:lstStyle>
          <a:p>
            <a:r>
              <a:rPr kumimoji="0" lang="he-IL" smtClean="0"/>
              <a:t>לחץ כדי לערוך סגנון כותרת של תבנית בסיס</a:t>
            </a:r>
            <a:endParaRPr kumimoji="0" lang="en-US"/>
          </a:p>
        </p:txBody>
      </p:sp>
      <p:sp>
        <p:nvSpPr>
          <p:cNvPr id="4" name="מציין מיקום טקסט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he-IL" smtClean="0"/>
              <a:t>לחץ כדי לערוך סגנונות טקסט של תבנית בסיס</a:t>
            </a:r>
          </a:p>
        </p:txBody>
      </p:sp>
      <p:sp>
        <p:nvSpPr>
          <p:cNvPr id="13" name="מציין מיקום של תמונה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he-IL" smtClean="0">
                <a:solidFill>
                  <a:schemeClr val="lt1"/>
                </a:solidFill>
                <a:latin typeface="+mn-lt"/>
                <a:ea typeface="+mn-ea"/>
                <a:cs typeface="+mn-cs"/>
              </a:rPr>
              <a:t>לחץ על הסמל כדי להוסיף תמונה</a:t>
            </a:r>
            <a:endParaRPr kumimoji="0" lang="en-US" dirty="0">
              <a:solidFill>
                <a:schemeClr val="lt1"/>
              </a:solidFill>
              <a:latin typeface="+mn-lt"/>
              <a:ea typeface="+mn-ea"/>
              <a:cs typeface="+mn-cs"/>
            </a:endParaRPr>
          </a:p>
        </p:txBody>
      </p:sp>
      <p:sp>
        <p:nvSpPr>
          <p:cNvPr id="8" name="מציין מיקום של תאריך 7"/>
          <p:cNvSpPr>
            <a:spLocks noGrp="1"/>
          </p:cNvSpPr>
          <p:nvPr>
            <p:ph type="dt" sz="half" idx="10"/>
          </p:nvPr>
        </p:nvSpPr>
        <p:spPr>
          <a:xfrm>
            <a:off x="5562600" y="6509004"/>
            <a:ext cx="3002280" cy="274320"/>
          </a:xfrm>
        </p:spPr>
        <p:txBody>
          <a:bodyPr vert="horz" rtlCol="0"/>
          <a:lstStyle>
            <a:extLst/>
          </a:lstStyle>
          <a:p>
            <a:fld id="{0A4BCB63-79B1-435B-A442-CEE38480BE7D}" type="datetimeFigureOut">
              <a:rPr lang="he-IL" smtClean="0"/>
              <a:pPr/>
              <a:t>כ"ג/טבת/תשפ"ב</a:t>
            </a:fld>
            <a:endParaRPr lang="he-IL"/>
          </a:p>
        </p:txBody>
      </p:sp>
      <p:sp>
        <p:nvSpPr>
          <p:cNvPr id="9" name="מציין מיקום של מספר שקופית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ED86FCF-FF7C-483E-BF68-31498C6E1706}" type="slidenum">
              <a:rPr lang="he-IL" smtClean="0"/>
              <a:pPr/>
              <a:t>‹#›</a:t>
            </a:fld>
            <a:endParaRPr lang="he-IL"/>
          </a:p>
        </p:txBody>
      </p:sp>
      <p:sp>
        <p:nvSpPr>
          <p:cNvPr id="10" name="מציין מיקום של כותרת תחתונה 9"/>
          <p:cNvSpPr>
            <a:spLocks noGrp="1"/>
          </p:cNvSpPr>
          <p:nvPr>
            <p:ph type="ftr" sz="quarter" idx="12"/>
          </p:nvPr>
        </p:nvSpPr>
        <p:spPr>
          <a:xfrm>
            <a:off x="1600200" y="6509004"/>
            <a:ext cx="3907464" cy="274320"/>
          </a:xfrm>
        </p:spPr>
        <p:txBody>
          <a:bodyPr vert="horz" rtlCol="0"/>
          <a:lstStyle>
            <a:extLst/>
          </a:lstStyle>
          <a:p>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מלבן עם פינות אלכסוניות מעוגלות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מציין מיקום של כותרת תחתונה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he-IL"/>
          </a:p>
        </p:txBody>
      </p:sp>
      <p:sp>
        <p:nvSpPr>
          <p:cNvPr id="14" name="מציין מיקום של תאריך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0A4BCB63-79B1-435B-A442-CEE38480BE7D}" type="datetimeFigureOut">
              <a:rPr lang="he-IL" smtClean="0"/>
              <a:pPr/>
              <a:t>כ"ג/טבת/תשפ"ב</a:t>
            </a:fld>
            <a:endParaRPr lang="he-IL"/>
          </a:p>
        </p:txBody>
      </p:sp>
      <p:sp>
        <p:nvSpPr>
          <p:cNvPr id="23" name="מציין מיקום של מספר שקופית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1ED86FCF-FF7C-483E-BF68-31498C6E1706}" type="slidenum">
              <a:rPr lang="he-IL" smtClean="0"/>
              <a:pPr/>
              <a:t>‹#›</a:t>
            </a:fld>
            <a:endParaRPr lang="he-IL"/>
          </a:p>
        </p:txBody>
      </p:sp>
      <p:sp>
        <p:nvSpPr>
          <p:cNvPr id="22" name="מציין מיקום של כותרת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he-IL" smtClean="0"/>
              <a:t>לחץ כדי לערוך סגנון כותרת של תבנית בסיס</a:t>
            </a:r>
            <a:endParaRPr kumimoji="0" lang="en-US"/>
          </a:p>
        </p:txBody>
      </p:sp>
      <p:sp>
        <p:nvSpPr>
          <p:cNvPr id="13" name="מציין מיקום טקסט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marL="54864" algn="r" rtl="1"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r" rtl="1"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r" rtl="1"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r" rtl="1"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r" rtl="1"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r" rtl="1"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r" rtl="1"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428596" y="357166"/>
            <a:ext cx="8143932" cy="1571636"/>
          </a:xfrm>
        </p:spPr>
        <p:txBody>
          <a:bodyPr>
            <a:normAutofit/>
          </a:bodyPr>
          <a:lstStyle/>
          <a:p>
            <a:r>
              <a:rPr lang="en-US" dirty="0"/>
              <a:t>B</a:t>
            </a:r>
            <a:r>
              <a:rPr lang="en-US" dirty="0" smtClean="0"/>
              <a:t>earded </a:t>
            </a:r>
            <a:r>
              <a:rPr lang="en-US" dirty="0" err="1" smtClean="0"/>
              <a:t>Kolie</a:t>
            </a:r>
            <a:r>
              <a:rPr lang="en-US" dirty="0" smtClean="0"/>
              <a:t/>
            </a:r>
            <a:br>
              <a:rPr lang="en-US" dirty="0" smtClean="0"/>
            </a:br>
            <a:r>
              <a:rPr lang="he-IL" dirty="0" smtClean="0"/>
              <a:t>(</a:t>
            </a:r>
            <a:r>
              <a:rPr lang="he-IL" dirty="0" err="1" smtClean="0"/>
              <a:t>בירדד</a:t>
            </a:r>
            <a:r>
              <a:rPr lang="he-IL" dirty="0" smtClean="0"/>
              <a:t> קולי)</a:t>
            </a:r>
            <a:endParaRPr lang="he-IL" dirty="0"/>
          </a:p>
        </p:txBody>
      </p:sp>
      <p:pic>
        <p:nvPicPr>
          <p:cNvPr id="1026" name="Picture 2" descr="C:\Users\aviha\OneDrive\Desktop\לימודי אילוף אופק\Bearded Kolie.jpg"/>
          <p:cNvPicPr>
            <a:picLocks noChangeAspect="1" noChangeArrowheads="1"/>
          </p:cNvPicPr>
          <p:nvPr/>
        </p:nvPicPr>
        <p:blipFill>
          <a:blip r:embed="rId2"/>
          <a:srcRect/>
          <a:stretch>
            <a:fillRect/>
          </a:stretch>
        </p:blipFill>
        <p:spPr bwMode="auto">
          <a:xfrm>
            <a:off x="642910" y="714356"/>
            <a:ext cx="3563593" cy="6143644"/>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מידע כללי</a:t>
            </a:r>
            <a:endParaRPr lang="he-IL" dirty="0"/>
          </a:p>
        </p:txBody>
      </p:sp>
      <p:sp>
        <p:nvSpPr>
          <p:cNvPr id="3" name="מציין מיקום תוכן 2"/>
          <p:cNvSpPr>
            <a:spLocks noGrp="1"/>
          </p:cNvSpPr>
          <p:nvPr>
            <p:ph idx="1"/>
          </p:nvPr>
        </p:nvSpPr>
        <p:spPr>
          <a:xfrm>
            <a:off x="457200" y="1357298"/>
            <a:ext cx="8043890" cy="4768865"/>
          </a:xfrm>
        </p:spPr>
        <p:txBody>
          <a:bodyPr>
            <a:normAutofit fontScale="70000" lnSpcReduction="20000"/>
          </a:bodyPr>
          <a:lstStyle/>
          <a:p>
            <a:pPr>
              <a:buNone/>
            </a:pPr>
            <a:endParaRPr lang="he-IL" b="1" dirty="0" smtClean="0">
              <a:solidFill>
                <a:schemeClr val="bg1"/>
              </a:solidFill>
            </a:endParaRPr>
          </a:p>
          <a:p>
            <a:pPr>
              <a:buNone/>
            </a:pPr>
            <a:r>
              <a:rPr lang="he-IL" b="1" dirty="0" smtClean="0">
                <a:solidFill>
                  <a:schemeClr val="bg1"/>
                </a:solidFill>
              </a:rPr>
              <a:t>הקולי המזוקן או בשמו </a:t>
            </a:r>
            <a:r>
              <a:rPr lang="he-IL" b="1" dirty="0" smtClean="0">
                <a:solidFill>
                  <a:schemeClr val="bg1"/>
                </a:solidFill>
              </a:rPr>
              <a:t>הפופולארי </a:t>
            </a:r>
            <a:r>
              <a:rPr lang="he-IL" b="1" dirty="0" smtClean="0">
                <a:solidFill>
                  <a:schemeClr val="bg1"/>
                </a:solidFill>
              </a:rPr>
              <a:t>הבירדד קולי</a:t>
            </a:r>
          </a:p>
          <a:p>
            <a:pPr>
              <a:buNone/>
            </a:pPr>
            <a:endParaRPr lang="he-IL" b="1" dirty="0" smtClean="0">
              <a:solidFill>
                <a:schemeClr val="bg1"/>
              </a:solidFill>
            </a:endParaRPr>
          </a:p>
          <a:p>
            <a:pPr>
              <a:buNone/>
            </a:pPr>
            <a:r>
              <a:rPr lang="he-IL" b="1" dirty="0" smtClean="0">
                <a:solidFill>
                  <a:schemeClr val="bg1"/>
                </a:solidFill>
              </a:rPr>
              <a:t>פרוש השם: </a:t>
            </a:r>
            <a:r>
              <a:rPr lang="he-IL" dirty="0" err="1" smtClean="0">
                <a:solidFill>
                  <a:schemeClr val="bg1"/>
                </a:solidFill>
              </a:rPr>
              <a:t>בירדד</a:t>
            </a:r>
            <a:r>
              <a:rPr lang="he-IL" dirty="0" smtClean="0">
                <a:solidFill>
                  <a:schemeClr val="bg1"/>
                </a:solidFill>
              </a:rPr>
              <a:t> קולי נוצר מכך שפרוות הגזע מתחת לסנטר נמשכת מתחת לחזה ויוצרת מראה מזוקן.</a:t>
            </a:r>
          </a:p>
          <a:p>
            <a:pPr>
              <a:buNone/>
            </a:pPr>
            <a:endParaRPr lang="he-IL" dirty="0">
              <a:solidFill>
                <a:schemeClr val="bg1"/>
              </a:solidFill>
            </a:endParaRPr>
          </a:p>
          <a:p>
            <a:pPr>
              <a:buNone/>
            </a:pPr>
            <a:r>
              <a:rPr lang="he-IL" dirty="0" smtClean="0">
                <a:solidFill>
                  <a:schemeClr val="bg1"/>
                </a:solidFill>
              </a:rPr>
              <a:t>                 הבירדד קולי משתייך לקבוצה 1, שהיא כלבי בקר וצאן.</a:t>
            </a:r>
          </a:p>
          <a:p>
            <a:pPr>
              <a:buNone/>
            </a:pPr>
            <a:r>
              <a:rPr lang="he-IL" dirty="0">
                <a:solidFill>
                  <a:schemeClr val="bg1"/>
                </a:solidFill>
              </a:rPr>
              <a:t> </a:t>
            </a:r>
            <a:r>
              <a:rPr lang="he-IL" dirty="0" smtClean="0">
                <a:solidFill>
                  <a:schemeClr val="bg1"/>
                </a:solidFill>
              </a:rPr>
              <a:t>               </a:t>
            </a:r>
            <a:endParaRPr lang="he-IL" b="1" dirty="0" smtClean="0">
              <a:solidFill>
                <a:schemeClr val="bg1"/>
              </a:solidFill>
            </a:endParaRPr>
          </a:p>
          <a:p>
            <a:pPr>
              <a:buNone/>
            </a:pPr>
            <a:r>
              <a:rPr lang="he-IL" b="1" dirty="0" smtClean="0">
                <a:solidFill>
                  <a:schemeClr val="bg1"/>
                </a:solidFill>
              </a:rPr>
              <a:t>מקור הגזע: </a:t>
            </a:r>
            <a:r>
              <a:rPr lang="he-IL" dirty="0" smtClean="0">
                <a:solidFill>
                  <a:schemeClr val="bg1"/>
                </a:solidFill>
              </a:rPr>
              <a:t>סקוטלנד. </a:t>
            </a:r>
          </a:p>
          <a:p>
            <a:pPr>
              <a:buNone/>
            </a:pPr>
            <a:r>
              <a:rPr lang="he-IL" dirty="0" smtClean="0">
                <a:solidFill>
                  <a:schemeClr val="bg1"/>
                </a:solidFill>
              </a:rPr>
              <a:t>                  הבירדד </a:t>
            </a:r>
            <a:r>
              <a:rPr lang="he-IL" dirty="0">
                <a:solidFill>
                  <a:schemeClr val="bg1"/>
                </a:solidFill>
              </a:rPr>
              <a:t>קולי הינו צאצא של הרועה הפולני, שהוצג בסקוטלנד </a:t>
            </a:r>
            <a:r>
              <a:rPr lang="he-IL" dirty="0" smtClean="0">
                <a:solidFill>
                  <a:schemeClr val="bg1"/>
                </a:solidFill>
              </a:rPr>
              <a:t>  בשנת 1,514. </a:t>
            </a:r>
          </a:p>
          <a:p>
            <a:pPr>
              <a:buNone/>
            </a:pPr>
            <a:r>
              <a:rPr lang="he-IL" dirty="0" smtClean="0">
                <a:solidFill>
                  <a:schemeClr val="bg1"/>
                </a:solidFill>
              </a:rPr>
              <a:t>                  כלבים </a:t>
            </a:r>
            <a:r>
              <a:rPr lang="he-IL" dirty="0">
                <a:solidFill>
                  <a:schemeClr val="bg1"/>
                </a:solidFill>
              </a:rPr>
              <a:t>מסוג הרועה הפולני הורבעו עם כלבים מגזע מקומי, מה </a:t>
            </a:r>
            <a:r>
              <a:rPr lang="he-IL" dirty="0" smtClean="0">
                <a:solidFill>
                  <a:schemeClr val="bg1"/>
                </a:solidFill>
              </a:rPr>
              <a:t>שיצר את </a:t>
            </a:r>
            <a:r>
              <a:rPr lang="he-IL" dirty="0">
                <a:solidFill>
                  <a:schemeClr val="bg1"/>
                </a:solidFill>
              </a:rPr>
              <a:t>הבסיס </a:t>
            </a:r>
            <a:r>
              <a:rPr lang="he-IL" dirty="0" err="1">
                <a:solidFill>
                  <a:schemeClr val="bg1"/>
                </a:solidFill>
              </a:rPr>
              <a:t>לבירדד</a:t>
            </a:r>
            <a:r>
              <a:rPr lang="he-IL" dirty="0">
                <a:solidFill>
                  <a:schemeClr val="bg1"/>
                </a:solidFill>
              </a:rPr>
              <a:t> קולי</a:t>
            </a:r>
            <a:r>
              <a:rPr lang="he-IL" dirty="0" smtClean="0">
                <a:solidFill>
                  <a:schemeClr val="bg1"/>
                </a:solidFill>
              </a:rPr>
              <a:t>.</a:t>
            </a:r>
          </a:p>
          <a:p>
            <a:pPr>
              <a:buNone/>
            </a:pPr>
            <a:endParaRPr lang="he-IL" dirty="0" smtClean="0">
              <a:solidFill>
                <a:schemeClr val="bg1"/>
              </a:solidFill>
            </a:endParaRPr>
          </a:p>
          <a:p>
            <a:pPr>
              <a:buNone/>
            </a:pPr>
            <a:r>
              <a:rPr lang="he-IL" dirty="0" smtClean="0">
                <a:solidFill>
                  <a:schemeClr val="bg1"/>
                </a:solidFill>
              </a:rPr>
              <a:t>             בשנת 1950 נכנס גזע הבירדד באופן </a:t>
            </a:r>
            <a:r>
              <a:rPr lang="he-IL" dirty="0" err="1" smtClean="0">
                <a:solidFill>
                  <a:schemeClr val="bg1"/>
                </a:solidFill>
              </a:rPr>
              <a:t>רישמי</a:t>
            </a:r>
            <a:r>
              <a:rPr lang="he-IL" dirty="0" smtClean="0">
                <a:solidFill>
                  <a:schemeClr val="bg1"/>
                </a:solidFill>
              </a:rPr>
              <a:t> לרשימה של ה- </a:t>
            </a:r>
            <a:r>
              <a:rPr lang="en-US" b="1" dirty="0" smtClean="0">
                <a:solidFill>
                  <a:schemeClr val="bg1"/>
                </a:solidFill>
              </a:rPr>
              <a:t>FCI</a:t>
            </a:r>
            <a:endParaRPr lang="he-IL" b="1" dirty="0" smtClean="0">
              <a:solidFill>
                <a:schemeClr val="bg1"/>
              </a:solidFill>
            </a:endParaRPr>
          </a:p>
          <a:p>
            <a:pPr>
              <a:buNone/>
            </a:pPr>
            <a:endParaRPr lang="he-IL" dirty="0" smtClean="0">
              <a:solidFill>
                <a:schemeClr val="bg1"/>
              </a:solidFill>
            </a:endParaRPr>
          </a:p>
          <a:p>
            <a:pPr>
              <a:buNone/>
            </a:pPr>
            <a:r>
              <a:rPr lang="he-IL" b="1" dirty="0" smtClean="0">
                <a:solidFill>
                  <a:schemeClr val="bg1"/>
                </a:solidFill>
              </a:rPr>
              <a:t>ייעודו העיקרי: </a:t>
            </a:r>
            <a:r>
              <a:rPr lang="he-IL" dirty="0" smtClean="0">
                <a:solidFill>
                  <a:schemeClr val="bg1"/>
                </a:solidFill>
              </a:rPr>
              <a:t>של הבירדד </a:t>
            </a:r>
            <a:r>
              <a:rPr lang="he-IL" dirty="0">
                <a:solidFill>
                  <a:schemeClr val="bg1"/>
                </a:solidFill>
              </a:rPr>
              <a:t>קולי </a:t>
            </a:r>
            <a:r>
              <a:rPr lang="he-IL" dirty="0" smtClean="0">
                <a:solidFill>
                  <a:schemeClr val="bg1"/>
                </a:solidFill>
              </a:rPr>
              <a:t>היה לשמש כרועה </a:t>
            </a:r>
            <a:r>
              <a:rPr lang="he-IL" dirty="0">
                <a:solidFill>
                  <a:schemeClr val="bg1"/>
                </a:solidFill>
              </a:rPr>
              <a:t>צאן </a:t>
            </a:r>
            <a:r>
              <a:rPr lang="he-IL" dirty="0" smtClean="0">
                <a:solidFill>
                  <a:schemeClr val="bg1"/>
                </a:solidFill>
              </a:rPr>
              <a:t>ובקר</a:t>
            </a:r>
            <a:r>
              <a:rPr lang="he-IL" dirty="0" smtClean="0"/>
              <a:t>. </a:t>
            </a:r>
          </a:p>
          <a:p>
            <a:pPr>
              <a:buNone/>
            </a:pPr>
            <a:endParaRPr lang="he-IL" dirty="0" smtClean="0"/>
          </a:p>
          <a:p>
            <a:pPr>
              <a:buNone/>
            </a:pPr>
            <a:endParaRPr lang="he-IL" b="1" dirty="0"/>
          </a:p>
          <a:p>
            <a:pPr>
              <a:buNone/>
            </a:pPr>
            <a:endParaRPr lang="en-US"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מידע כללי</a:t>
            </a:r>
            <a:endParaRPr lang="he-IL" dirty="0"/>
          </a:p>
        </p:txBody>
      </p:sp>
      <p:sp>
        <p:nvSpPr>
          <p:cNvPr id="3" name="מציין מיקום תוכן 2"/>
          <p:cNvSpPr>
            <a:spLocks noGrp="1"/>
          </p:cNvSpPr>
          <p:nvPr>
            <p:ph idx="1"/>
          </p:nvPr>
        </p:nvSpPr>
        <p:spPr>
          <a:xfrm>
            <a:off x="457200" y="1357298"/>
            <a:ext cx="8043890" cy="5072098"/>
          </a:xfrm>
        </p:spPr>
        <p:txBody>
          <a:bodyPr>
            <a:normAutofit/>
          </a:bodyPr>
          <a:lstStyle/>
          <a:p>
            <a:pPr>
              <a:buNone/>
            </a:pPr>
            <a:r>
              <a:rPr lang="he-IL" b="1" dirty="0" smtClean="0">
                <a:solidFill>
                  <a:schemeClr val="bg1"/>
                </a:solidFill>
              </a:rPr>
              <a:t>מזג ומאפיינים-</a:t>
            </a:r>
            <a:r>
              <a:rPr lang="he-IL" b="1" dirty="0">
                <a:solidFill>
                  <a:schemeClr val="bg1"/>
                </a:solidFill>
              </a:rPr>
              <a:t> </a:t>
            </a:r>
            <a:endParaRPr lang="he-IL" b="1" dirty="0" smtClean="0">
              <a:solidFill>
                <a:schemeClr val="bg1"/>
              </a:solidFill>
            </a:endParaRPr>
          </a:p>
          <a:p>
            <a:pPr>
              <a:buNone/>
            </a:pPr>
            <a:r>
              <a:rPr lang="he-IL" dirty="0" smtClean="0">
                <a:solidFill>
                  <a:schemeClr val="bg1"/>
                </a:solidFill>
              </a:rPr>
              <a:t>כלבי </a:t>
            </a:r>
            <a:r>
              <a:rPr lang="he-IL" dirty="0" err="1">
                <a:solidFill>
                  <a:schemeClr val="bg1"/>
                </a:solidFill>
              </a:rPr>
              <a:t>בירדד</a:t>
            </a:r>
            <a:r>
              <a:rPr lang="he-IL" dirty="0">
                <a:solidFill>
                  <a:schemeClr val="bg1"/>
                </a:solidFill>
              </a:rPr>
              <a:t> קולי ידועים ככלבים נמרצים, אוהבי משחק ומלאי </a:t>
            </a:r>
            <a:r>
              <a:rPr lang="he-IL" dirty="0" smtClean="0">
                <a:solidFill>
                  <a:schemeClr val="bg1"/>
                </a:solidFill>
              </a:rPr>
              <a:t>חיבה לכן </a:t>
            </a:r>
            <a:r>
              <a:rPr lang="he-IL" dirty="0">
                <a:solidFill>
                  <a:schemeClr val="bg1"/>
                </a:solidFill>
              </a:rPr>
              <a:t>הם מתאימים לגידול עם ילדים. </a:t>
            </a:r>
            <a:endParaRPr lang="he-IL" dirty="0" smtClean="0">
              <a:solidFill>
                <a:schemeClr val="bg1"/>
              </a:solidFill>
            </a:endParaRPr>
          </a:p>
          <a:p>
            <a:pPr>
              <a:buNone/>
            </a:pPr>
            <a:r>
              <a:rPr lang="he-IL" dirty="0" smtClean="0">
                <a:solidFill>
                  <a:schemeClr val="bg1"/>
                </a:solidFill>
              </a:rPr>
              <a:t> </a:t>
            </a:r>
          </a:p>
          <a:p>
            <a:pPr>
              <a:buNone/>
            </a:pPr>
            <a:r>
              <a:rPr lang="he-IL" dirty="0" smtClean="0">
                <a:solidFill>
                  <a:schemeClr val="bg1"/>
                </a:solidFill>
              </a:rPr>
              <a:t>בנוסף </a:t>
            </a:r>
            <a:r>
              <a:rPr lang="he-IL" dirty="0">
                <a:solidFill>
                  <a:schemeClr val="bg1"/>
                </a:solidFill>
              </a:rPr>
              <a:t>הוא ידוע כגזע שזקוק לחברה, </a:t>
            </a:r>
            <a:r>
              <a:rPr lang="he-IL" dirty="0" smtClean="0">
                <a:solidFill>
                  <a:schemeClr val="bg1"/>
                </a:solidFill>
              </a:rPr>
              <a:t>ולכן לא מומלץ שיישארו לבד לזמן רב. </a:t>
            </a:r>
            <a:endParaRPr lang="he-IL" dirty="0" smtClean="0">
              <a:solidFill>
                <a:schemeClr val="bg1"/>
              </a:solidFill>
            </a:endParaRPr>
          </a:p>
          <a:p>
            <a:pPr>
              <a:buNone/>
            </a:pPr>
            <a:endParaRPr lang="he-IL" dirty="0" smtClean="0">
              <a:solidFill>
                <a:schemeClr val="bg1"/>
              </a:solidFill>
            </a:endParaRPr>
          </a:p>
          <a:p>
            <a:pPr>
              <a:buNone/>
            </a:pPr>
            <a:r>
              <a:rPr lang="he-IL" dirty="0" smtClean="0">
                <a:solidFill>
                  <a:schemeClr val="bg1"/>
                </a:solidFill>
              </a:rPr>
              <a:t>מדובר </a:t>
            </a:r>
            <a:r>
              <a:rPr lang="he-IL" dirty="0">
                <a:solidFill>
                  <a:schemeClr val="bg1"/>
                </a:solidFill>
              </a:rPr>
              <a:t>בגזע קל לאילוף ומתאים מאוד לאנשים פעילים</a:t>
            </a:r>
            <a:r>
              <a:rPr lang="he-IL" dirty="0" smtClean="0">
                <a:solidFill>
                  <a:schemeClr val="bg1"/>
                </a:solidFill>
              </a:rPr>
              <a:t>.</a:t>
            </a:r>
          </a:p>
          <a:p>
            <a:pPr>
              <a:buNone/>
            </a:pPr>
            <a:endParaRPr lang="he-IL" dirty="0" smtClean="0"/>
          </a:p>
          <a:p>
            <a:pPr>
              <a:buNone/>
            </a:pPr>
            <a:endParaRPr lang="he-IL" b="1" dirty="0"/>
          </a:p>
          <a:p>
            <a:pPr>
              <a:buNone/>
            </a:pPr>
            <a:endParaRPr lang="en-US" b="1"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786050" y="274638"/>
            <a:ext cx="5900750" cy="725470"/>
          </a:xfrm>
        </p:spPr>
        <p:txBody>
          <a:bodyPr>
            <a:normAutofit fontScale="90000"/>
          </a:bodyPr>
          <a:lstStyle/>
          <a:p>
            <a:r>
              <a:rPr lang="he-IL" dirty="0" smtClean="0"/>
              <a:t>מידע כללי</a:t>
            </a:r>
            <a:endParaRPr lang="he-IL" dirty="0"/>
          </a:p>
        </p:txBody>
      </p:sp>
      <p:sp>
        <p:nvSpPr>
          <p:cNvPr id="3" name="מציין מיקום תוכן 2"/>
          <p:cNvSpPr>
            <a:spLocks noGrp="1"/>
          </p:cNvSpPr>
          <p:nvPr>
            <p:ph idx="1"/>
          </p:nvPr>
        </p:nvSpPr>
        <p:spPr>
          <a:xfrm>
            <a:off x="500034" y="1071546"/>
            <a:ext cx="8115328" cy="5357850"/>
          </a:xfrm>
        </p:spPr>
        <p:txBody>
          <a:bodyPr>
            <a:noAutofit/>
          </a:bodyPr>
          <a:lstStyle/>
          <a:p>
            <a:pPr>
              <a:lnSpc>
                <a:spcPct val="170000"/>
              </a:lnSpc>
            </a:pPr>
            <a:r>
              <a:rPr lang="he-IL" sz="1800" b="1" dirty="0" smtClean="0">
                <a:solidFill>
                  <a:schemeClr val="bg1"/>
                </a:solidFill>
              </a:rPr>
              <a:t>גובה: </a:t>
            </a:r>
          </a:p>
          <a:p>
            <a:pPr lvl="1">
              <a:lnSpc>
                <a:spcPct val="170000"/>
              </a:lnSpc>
            </a:pPr>
            <a:r>
              <a:rPr lang="he-IL" sz="1400" dirty="0" smtClean="0">
                <a:solidFill>
                  <a:schemeClr val="bg1"/>
                </a:solidFill>
              </a:rPr>
              <a:t>זכרים </a:t>
            </a:r>
            <a:r>
              <a:rPr lang="he-IL" sz="1400" dirty="0" err="1" smtClean="0">
                <a:solidFill>
                  <a:schemeClr val="bg1"/>
                </a:solidFill>
              </a:rPr>
              <a:t>– 5</a:t>
            </a:r>
            <a:r>
              <a:rPr lang="he-IL" sz="1400" dirty="0" smtClean="0">
                <a:solidFill>
                  <a:schemeClr val="bg1"/>
                </a:solidFill>
              </a:rPr>
              <a:t>3-56 ס"מ</a:t>
            </a:r>
          </a:p>
          <a:p>
            <a:pPr lvl="1">
              <a:lnSpc>
                <a:spcPct val="170000"/>
              </a:lnSpc>
            </a:pPr>
            <a:r>
              <a:rPr lang="he-IL" sz="1400" dirty="0" smtClean="0">
                <a:solidFill>
                  <a:schemeClr val="bg1"/>
                </a:solidFill>
              </a:rPr>
              <a:t>נקבות </a:t>
            </a:r>
            <a:r>
              <a:rPr lang="he-IL" sz="1400" dirty="0" err="1" smtClean="0">
                <a:solidFill>
                  <a:schemeClr val="bg1"/>
                </a:solidFill>
              </a:rPr>
              <a:t>– 5</a:t>
            </a:r>
            <a:r>
              <a:rPr lang="he-IL" sz="1400" dirty="0" smtClean="0">
                <a:solidFill>
                  <a:schemeClr val="bg1"/>
                </a:solidFill>
              </a:rPr>
              <a:t>1-53 ס"מ</a:t>
            </a:r>
          </a:p>
          <a:p>
            <a:pPr>
              <a:lnSpc>
                <a:spcPct val="170000"/>
              </a:lnSpc>
            </a:pPr>
            <a:r>
              <a:rPr lang="he-IL" sz="1800" b="1" dirty="0" smtClean="0">
                <a:solidFill>
                  <a:schemeClr val="bg1"/>
                </a:solidFill>
              </a:rPr>
              <a:t>משקל:</a:t>
            </a:r>
            <a:r>
              <a:rPr lang="he-IL" sz="1800" dirty="0" smtClean="0">
                <a:solidFill>
                  <a:schemeClr val="bg1"/>
                </a:solidFill>
              </a:rPr>
              <a:t> 18-28 ק"ג.</a:t>
            </a:r>
          </a:p>
          <a:p>
            <a:pPr>
              <a:lnSpc>
                <a:spcPct val="170000"/>
              </a:lnSpc>
            </a:pPr>
            <a:r>
              <a:rPr lang="he-IL" sz="1800" b="1" dirty="0" smtClean="0">
                <a:solidFill>
                  <a:schemeClr val="bg1"/>
                </a:solidFill>
              </a:rPr>
              <a:t>תוחלת חיים:</a:t>
            </a:r>
            <a:r>
              <a:rPr lang="he-IL" sz="1800" dirty="0" smtClean="0">
                <a:solidFill>
                  <a:schemeClr val="bg1"/>
                </a:solidFill>
              </a:rPr>
              <a:t> 13-15 שנים</a:t>
            </a:r>
            <a:r>
              <a:rPr lang="he-IL" sz="1800" dirty="0" smtClean="0">
                <a:solidFill>
                  <a:schemeClr val="bg1"/>
                </a:solidFill>
              </a:rPr>
              <a:t>.</a:t>
            </a:r>
          </a:p>
          <a:p>
            <a:pPr>
              <a:lnSpc>
                <a:spcPct val="170000"/>
              </a:lnSpc>
            </a:pPr>
            <a:r>
              <a:rPr lang="he-IL" sz="1800" b="1" dirty="0" smtClean="0">
                <a:solidFill>
                  <a:schemeClr val="bg1"/>
                </a:solidFill>
              </a:rPr>
              <a:t>צבעים:</a:t>
            </a:r>
            <a:r>
              <a:rPr lang="he-IL" sz="1800" dirty="0" smtClean="0">
                <a:solidFill>
                  <a:schemeClr val="bg1"/>
                </a:solidFill>
              </a:rPr>
              <a:t> </a:t>
            </a:r>
          </a:p>
          <a:p>
            <a:pPr lvl="1">
              <a:lnSpc>
                <a:spcPct val="170000"/>
              </a:lnSpc>
            </a:pPr>
            <a:r>
              <a:rPr lang="he-IL" sz="1400" dirty="0" smtClean="0">
                <a:solidFill>
                  <a:schemeClr val="bg1"/>
                </a:solidFill>
              </a:rPr>
              <a:t>שחור-לבן / אפור-לבן / חום-לבן</a:t>
            </a:r>
            <a:endParaRPr lang="he-IL" sz="1800" dirty="0" smtClean="0">
              <a:solidFill>
                <a:schemeClr val="bg1"/>
              </a:solidFill>
            </a:endParaRPr>
          </a:p>
          <a:p>
            <a:pPr>
              <a:lnSpc>
                <a:spcPct val="170000"/>
              </a:lnSpc>
              <a:buNone/>
            </a:pPr>
            <a:r>
              <a:rPr lang="he-IL" sz="1800" dirty="0" err="1" smtClean="0">
                <a:solidFill>
                  <a:schemeClr val="bg1"/>
                </a:solidFill>
              </a:rPr>
              <a:t>לבירדד</a:t>
            </a:r>
            <a:r>
              <a:rPr lang="he-IL" sz="1800" dirty="0" smtClean="0">
                <a:solidFill>
                  <a:schemeClr val="bg1"/>
                </a:solidFill>
              </a:rPr>
              <a:t> קולי שתי שכבות פרווה, החיצונית ארוכה ונוקשה שמוענת חדירת גשמים</a:t>
            </a:r>
          </a:p>
          <a:p>
            <a:pPr>
              <a:lnSpc>
                <a:spcPct val="170000"/>
              </a:lnSpc>
              <a:buNone/>
            </a:pPr>
            <a:r>
              <a:rPr lang="he-IL" sz="1800" dirty="0" smtClean="0">
                <a:solidFill>
                  <a:schemeClr val="bg1"/>
                </a:solidFill>
              </a:rPr>
              <a:t>והפרווה הפנימית רכה ונעימה לשמירה על חום גופו של הגזע</a:t>
            </a:r>
          </a:p>
          <a:p>
            <a:pPr>
              <a:lnSpc>
                <a:spcPct val="170000"/>
              </a:lnSpc>
              <a:buNone/>
            </a:pPr>
            <a:r>
              <a:rPr lang="he-IL" sz="1800" dirty="0" smtClean="0">
                <a:solidFill>
                  <a:schemeClr val="bg1"/>
                </a:solidFill>
              </a:rPr>
              <a:t>פרוות הבירדד </a:t>
            </a:r>
            <a:r>
              <a:rPr lang="he-IL" sz="1800" dirty="0" err="1" smtClean="0">
                <a:solidFill>
                  <a:schemeClr val="bg1"/>
                </a:solidFill>
              </a:rPr>
              <a:t>צומרת</a:t>
            </a:r>
            <a:r>
              <a:rPr lang="he-IL" sz="1800" dirty="0" smtClean="0">
                <a:solidFill>
                  <a:schemeClr val="bg1"/>
                </a:solidFill>
              </a:rPr>
              <a:t> מהלחיים , השפתיים התחתונות </a:t>
            </a:r>
            <a:r>
              <a:rPr lang="he-IL" sz="1800" dirty="0" err="1" smtClean="0">
                <a:solidFill>
                  <a:schemeClr val="bg1"/>
                </a:solidFill>
              </a:rPr>
              <a:t>והסנתר</a:t>
            </a:r>
            <a:r>
              <a:rPr lang="he-IL" sz="1800" dirty="0" smtClean="0">
                <a:solidFill>
                  <a:schemeClr val="bg1"/>
                </a:solidFill>
              </a:rPr>
              <a:t> לכיוון החזה מה שיוצר את הזקן המפורסם של הגזע</a:t>
            </a:r>
            <a:r>
              <a:rPr lang="he-IL" sz="1800" dirty="0" smtClean="0">
                <a:solidFill>
                  <a:schemeClr val="bg1"/>
                </a:solidFill>
              </a:rPr>
              <a:t>.</a:t>
            </a:r>
            <a:endParaRPr lang="he-IL" sz="1800" dirty="0" smtClean="0">
              <a:solidFill>
                <a:schemeClr val="bg1"/>
              </a:solidFill>
            </a:endParaRPr>
          </a:p>
        </p:txBody>
      </p:sp>
      <p:pic>
        <p:nvPicPr>
          <p:cNvPr id="2050" name="Picture 2" descr="C:\Users\aviha\OneDrive\Desktop\לימודי אילוף אופק\3בירדד קוליים  בצבעים.jpg"/>
          <p:cNvPicPr>
            <a:picLocks noChangeAspect="1" noChangeArrowheads="1"/>
          </p:cNvPicPr>
          <p:nvPr/>
        </p:nvPicPr>
        <p:blipFill>
          <a:blip r:embed="rId2"/>
          <a:srcRect/>
          <a:stretch>
            <a:fillRect/>
          </a:stretch>
        </p:blipFill>
        <p:spPr bwMode="auto">
          <a:xfrm>
            <a:off x="142844" y="142852"/>
            <a:ext cx="4143404" cy="314327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אופי</a:t>
            </a:r>
            <a:endParaRPr lang="he-IL" dirty="0"/>
          </a:p>
        </p:txBody>
      </p:sp>
      <p:sp>
        <p:nvSpPr>
          <p:cNvPr id="3" name="מציין מיקום תוכן 2"/>
          <p:cNvSpPr>
            <a:spLocks noGrp="1"/>
          </p:cNvSpPr>
          <p:nvPr>
            <p:ph idx="1"/>
          </p:nvPr>
        </p:nvSpPr>
        <p:spPr/>
        <p:txBody>
          <a:bodyPr>
            <a:normAutofit fontScale="70000" lnSpcReduction="20000"/>
          </a:bodyPr>
          <a:lstStyle/>
          <a:p>
            <a:r>
              <a:rPr lang="he-IL" dirty="0" err="1" smtClean="0">
                <a:solidFill>
                  <a:schemeClr val="bg1"/>
                </a:solidFill>
              </a:rPr>
              <a:t>הבירדדים</a:t>
            </a:r>
            <a:r>
              <a:rPr lang="he-IL" dirty="0" smtClean="0">
                <a:solidFill>
                  <a:schemeClr val="bg1"/>
                </a:solidFill>
              </a:rPr>
              <a:t> כלבים חברתיים ועדינים מאוד, ולכן חשוב להם להיות בקרבת בני אדם ומתאים לגידול במשפחות עם ילדים.</a:t>
            </a:r>
            <a:endParaRPr lang="he-IL" dirty="0">
              <a:solidFill>
                <a:schemeClr val="bg1"/>
              </a:solidFill>
            </a:endParaRPr>
          </a:p>
          <a:p>
            <a:pPr>
              <a:buNone/>
            </a:pPr>
            <a:endParaRPr lang="he-IL" dirty="0" smtClean="0">
              <a:solidFill>
                <a:schemeClr val="bg1"/>
              </a:solidFill>
            </a:endParaRPr>
          </a:p>
          <a:p>
            <a:r>
              <a:rPr lang="he-IL" dirty="0" smtClean="0">
                <a:solidFill>
                  <a:schemeClr val="bg1"/>
                </a:solidFill>
              </a:rPr>
              <a:t>כלבים בעלי אינטליגנציה גבוהה ולהוטים ללמוד.</a:t>
            </a:r>
          </a:p>
          <a:p>
            <a:pPr>
              <a:buNone/>
            </a:pPr>
            <a:r>
              <a:rPr lang="he-IL" dirty="0" smtClean="0">
                <a:solidFill>
                  <a:schemeClr val="bg1"/>
                </a:solidFill>
              </a:rPr>
              <a:t>    מה שהופך את הגזע לנוח לאילוף</a:t>
            </a:r>
          </a:p>
          <a:p>
            <a:pPr>
              <a:buNone/>
            </a:pPr>
            <a:r>
              <a:rPr lang="he-IL" dirty="0" smtClean="0">
                <a:solidFill>
                  <a:schemeClr val="bg1"/>
                </a:solidFill>
              </a:rPr>
              <a:t> </a:t>
            </a:r>
            <a:r>
              <a:rPr lang="he-IL" dirty="0">
                <a:solidFill>
                  <a:schemeClr val="bg1"/>
                </a:solidFill>
              </a:rPr>
              <a:t> </a:t>
            </a:r>
            <a:r>
              <a:rPr lang="he-IL" dirty="0" smtClean="0">
                <a:solidFill>
                  <a:schemeClr val="bg1"/>
                </a:solidFill>
              </a:rPr>
              <a:t>  יחד עם זאת הם משתמעים מאוד מהר ולכן לא מומלץ להשאיר אותם לבד בבית לאורך זמן, השארה ממושכת ללא חברה תגרום ברוב המקרים לכלב לנבוח ללא הפסקה או להרוס חפצים בבית מתוך תסכול.</a:t>
            </a:r>
          </a:p>
          <a:p>
            <a:pPr>
              <a:buNone/>
            </a:pPr>
            <a:endParaRPr lang="he-IL" dirty="0" smtClean="0">
              <a:solidFill>
                <a:schemeClr val="bg1"/>
              </a:solidFill>
            </a:endParaRPr>
          </a:p>
          <a:p>
            <a:r>
              <a:rPr lang="he-IL" dirty="0" smtClean="0">
                <a:solidFill>
                  <a:schemeClr val="bg1"/>
                </a:solidFill>
              </a:rPr>
              <a:t>בשל אופיים העדין אך העצמאי מומלץ לעבוד איתם בשיטת אילוף עדינה אבל אסרטיבית.</a:t>
            </a:r>
          </a:p>
          <a:p>
            <a:endParaRPr lang="he-IL" dirty="0" smtClean="0">
              <a:solidFill>
                <a:schemeClr val="bg1"/>
              </a:solidFill>
            </a:endParaRPr>
          </a:p>
          <a:p>
            <a:r>
              <a:rPr lang="he-IL" dirty="0" smtClean="0">
                <a:solidFill>
                  <a:schemeClr val="bg1"/>
                </a:solidFill>
              </a:rPr>
              <a:t>הבירדד קולי כלב אנרגטי ופעיל ברמה גבוהה וזקוק לפריקה בטיולים ארוכים,ריצות, משחקי כדור,פריסבי </a:t>
            </a:r>
            <a:r>
              <a:rPr lang="he-IL" dirty="0" err="1" smtClean="0">
                <a:solidFill>
                  <a:schemeClr val="bg1"/>
                </a:solidFill>
              </a:rPr>
              <a:t>וכו</a:t>
            </a:r>
            <a:r>
              <a:rPr lang="he-IL" dirty="0" smtClean="0">
                <a:solidFill>
                  <a:schemeClr val="bg1"/>
                </a:solidFill>
              </a:rPr>
              <a:t>'</a:t>
            </a:r>
          </a:p>
          <a:p>
            <a:pPr>
              <a:buNone/>
            </a:pPr>
            <a:endParaRPr lang="he-I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מידע שימושי ועובדות חשובות</a:t>
            </a:r>
            <a:endParaRPr lang="he-IL" dirty="0"/>
          </a:p>
        </p:txBody>
      </p:sp>
      <p:sp>
        <p:nvSpPr>
          <p:cNvPr id="3" name="מציין מיקום תוכן 2"/>
          <p:cNvSpPr>
            <a:spLocks noGrp="1"/>
          </p:cNvSpPr>
          <p:nvPr>
            <p:ph idx="1"/>
          </p:nvPr>
        </p:nvSpPr>
        <p:spPr/>
        <p:txBody>
          <a:bodyPr>
            <a:normAutofit/>
          </a:bodyPr>
          <a:lstStyle/>
          <a:p>
            <a:pPr>
              <a:lnSpc>
                <a:spcPct val="170000"/>
              </a:lnSpc>
            </a:pPr>
            <a:r>
              <a:rPr lang="he-IL" sz="2100" b="1" dirty="0" smtClean="0">
                <a:solidFill>
                  <a:schemeClr val="bg1"/>
                </a:solidFill>
              </a:rPr>
              <a:t>טיפוח </a:t>
            </a:r>
            <a:r>
              <a:rPr lang="he-IL" sz="2100" b="1" dirty="0" err="1" smtClean="0">
                <a:solidFill>
                  <a:schemeClr val="bg1"/>
                </a:solidFill>
              </a:rPr>
              <a:t>והגיינה</a:t>
            </a:r>
            <a:r>
              <a:rPr lang="he-IL" sz="2100" b="1" dirty="0" smtClean="0">
                <a:solidFill>
                  <a:schemeClr val="bg1"/>
                </a:solidFill>
              </a:rPr>
              <a:t>:</a:t>
            </a:r>
          </a:p>
          <a:p>
            <a:pPr>
              <a:lnSpc>
                <a:spcPct val="170000"/>
              </a:lnSpc>
              <a:buNone/>
            </a:pPr>
            <a:r>
              <a:rPr lang="he-IL" sz="2600" dirty="0" smtClean="0">
                <a:solidFill>
                  <a:schemeClr val="bg1"/>
                </a:solidFill>
              </a:rPr>
              <a:t>      </a:t>
            </a:r>
            <a:r>
              <a:rPr lang="he-IL" sz="1800" dirty="0" smtClean="0">
                <a:solidFill>
                  <a:schemeClr val="bg1"/>
                </a:solidFill>
              </a:rPr>
              <a:t>בשל הפרווה הארוכה מומלץ לסרק אותם לפחות פעמיים בשבוע ולעתים לשלב רחצה.</a:t>
            </a:r>
            <a:r>
              <a:rPr lang="he-IL" sz="1800" dirty="0">
                <a:solidFill>
                  <a:schemeClr val="bg1"/>
                </a:solidFill>
              </a:rPr>
              <a:t> </a:t>
            </a:r>
            <a:endParaRPr lang="he-IL" sz="1800" dirty="0" smtClean="0">
              <a:solidFill>
                <a:schemeClr val="bg1"/>
              </a:solidFill>
            </a:endParaRPr>
          </a:p>
          <a:p>
            <a:pPr>
              <a:lnSpc>
                <a:spcPct val="170000"/>
              </a:lnSpc>
              <a:buNone/>
            </a:pPr>
            <a:r>
              <a:rPr lang="he-IL" sz="1800" dirty="0">
                <a:solidFill>
                  <a:schemeClr val="bg1"/>
                </a:solidFill>
              </a:rPr>
              <a:t> </a:t>
            </a:r>
            <a:r>
              <a:rPr lang="he-IL" sz="1800" dirty="0" smtClean="0">
                <a:solidFill>
                  <a:schemeClr val="bg1"/>
                </a:solidFill>
              </a:rPr>
              <a:t>        בנוסף, בשל סוג הפרווה יש לחפש קרציות באופן יסודי.</a:t>
            </a:r>
            <a:endParaRPr lang="he-IL" sz="1800" dirty="0">
              <a:solidFill>
                <a:schemeClr val="bg1"/>
              </a:solidFill>
            </a:endParaRPr>
          </a:p>
          <a:p>
            <a:pPr>
              <a:lnSpc>
                <a:spcPct val="170000"/>
              </a:lnSpc>
              <a:buNone/>
            </a:pPr>
            <a:r>
              <a:rPr lang="he-IL" sz="1800" dirty="0" smtClean="0">
                <a:solidFill>
                  <a:schemeClr val="bg1"/>
                </a:solidFill>
              </a:rPr>
              <a:t>         באמצעות הקפדה על סירוק הכלב אפשר להוריד את רמת הנשירה בצורה משמעותית.</a:t>
            </a:r>
            <a:endParaRPr lang="he-IL" dirty="0" smtClean="0">
              <a:solidFill>
                <a:schemeClr val="bg1"/>
              </a:solidFill>
            </a:endParaRPr>
          </a:p>
          <a:p>
            <a:pPr>
              <a:lnSpc>
                <a:spcPct val="170000"/>
              </a:lnSpc>
            </a:pPr>
            <a:r>
              <a:rPr lang="he-IL" sz="2100" b="1" dirty="0" smtClean="0">
                <a:solidFill>
                  <a:schemeClr val="bg1"/>
                </a:solidFill>
              </a:rPr>
              <a:t>בעיות רפואיות נפוצות:</a:t>
            </a:r>
          </a:p>
          <a:p>
            <a:pPr>
              <a:lnSpc>
                <a:spcPct val="170000"/>
              </a:lnSpc>
            </a:pPr>
            <a:r>
              <a:rPr lang="he-IL" sz="1800" dirty="0" smtClean="0">
                <a:solidFill>
                  <a:schemeClr val="bg1"/>
                </a:solidFill>
              </a:rPr>
              <a:t>בשל פרוותם הארוכה וללא טיפוח מתאים יכול ליצור קשרים , רסטות. </a:t>
            </a:r>
            <a:endParaRPr lang="he-IL" sz="1000" dirty="0">
              <a:solidFill>
                <a:schemeClr val="bg1"/>
              </a:solidFill>
            </a:endParaRPr>
          </a:p>
          <a:p>
            <a:pPr>
              <a:lnSpc>
                <a:spcPct val="170000"/>
              </a:lnSpc>
            </a:pPr>
            <a:r>
              <a:rPr lang="he-IL" sz="1900" dirty="0" smtClean="0">
                <a:solidFill>
                  <a:schemeClr val="bg1"/>
                </a:solidFill>
              </a:rPr>
              <a:t>קיימים גם מיקרים של </a:t>
            </a:r>
            <a:r>
              <a:rPr lang="he-IL" sz="1900" dirty="0" err="1" smtClean="0">
                <a:solidFill>
                  <a:schemeClr val="bg1"/>
                </a:solidFill>
              </a:rPr>
              <a:t>מהיפ</a:t>
            </a:r>
            <a:r>
              <a:rPr lang="he-IL" sz="1900" dirty="0" smtClean="0">
                <a:solidFill>
                  <a:schemeClr val="bg1"/>
                </a:solidFill>
              </a:rPr>
              <a:t>-</a:t>
            </a:r>
            <a:r>
              <a:rPr lang="he-IL" sz="1900" dirty="0" err="1" smtClean="0">
                <a:solidFill>
                  <a:schemeClr val="bg1"/>
                </a:solidFill>
              </a:rPr>
              <a:t>דיספלסיה</a:t>
            </a:r>
            <a:r>
              <a:rPr lang="he-IL" sz="1900" dirty="0">
                <a:solidFill>
                  <a:schemeClr val="bg1"/>
                </a:solidFill>
              </a:rPr>
              <a:t> </a:t>
            </a:r>
            <a:r>
              <a:rPr lang="he-IL" sz="1900" dirty="0" smtClean="0">
                <a:solidFill>
                  <a:schemeClr val="bg1"/>
                </a:solidFill>
              </a:rPr>
              <a:t>(בעיות אגן).</a:t>
            </a:r>
          </a:p>
          <a:p>
            <a:pPr>
              <a:lnSpc>
                <a:spcPct val="170000"/>
              </a:lnSpc>
              <a:buNone/>
            </a:pPr>
            <a:endParaRPr lang="he-IL" sz="1900" dirty="0" smtClean="0"/>
          </a:p>
          <a:p>
            <a:pPr>
              <a:buNone/>
            </a:pPr>
            <a:endParaRPr lang="he-IL"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aviha\OneDrive\Desktop\לימודי אילוף אופק\5בירדד קוליים  בצבעים.jpg"/>
          <p:cNvPicPr>
            <a:picLocks noChangeAspect="1" noChangeArrowheads="1"/>
          </p:cNvPicPr>
          <p:nvPr/>
        </p:nvPicPr>
        <p:blipFill>
          <a:blip r:embed="rId2"/>
          <a:srcRect/>
          <a:stretch>
            <a:fillRect/>
          </a:stretch>
        </p:blipFill>
        <p:spPr bwMode="auto">
          <a:xfrm>
            <a:off x="357158" y="1571612"/>
            <a:ext cx="4651372" cy="4929222"/>
          </a:xfrm>
          <a:prstGeom prst="rect">
            <a:avLst/>
          </a:prstGeom>
          <a:ln>
            <a:noFill/>
          </a:ln>
          <a:effectLst>
            <a:softEdge rad="112500"/>
          </a:effectLst>
        </p:spPr>
      </p:pic>
      <p:sp>
        <p:nvSpPr>
          <p:cNvPr id="2" name="כותרת 1"/>
          <p:cNvSpPr>
            <a:spLocks noGrp="1"/>
          </p:cNvSpPr>
          <p:nvPr>
            <p:ph type="title"/>
          </p:nvPr>
        </p:nvSpPr>
        <p:spPr/>
        <p:txBody>
          <a:bodyPr>
            <a:normAutofit/>
          </a:bodyPr>
          <a:lstStyle/>
          <a:p>
            <a:r>
              <a:rPr lang="he-IL" dirty="0" smtClean="0"/>
              <a:t>יתרונות/ חסרונות</a:t>
            </a:r>
            <a:endParaRPr lang="he-IL" dirty="0"/>
          </a:p>
        </p:txBody>
      </p:sp>
      <p:sp>
        <p:nvSpPr>
          <p:cNvPr id="3" name="מציין מיקום תוכן 2"/>
          <p:cNvSpPr>
            <a:spLocks noGrp="1"/>
          </p:cNvSpPr>
          <p:nvPr>
            <p:ph idx="1"/>
          </p:nvPr>
        </p:nvSpPr>
        <p:spPr/>
        <p:txBody>
          <a:bodyPr>
            <a:normAutofit/>
          </a:bodyPr>
          <a:lstStyle/>
          <a:p>
            <a:endParaRPr lang="he-IL" dirty="0" smtClean="0"/>
          </a:p>
          <a:p>
            <a:endParaRPr lang="he-IL" dirty="0"/>
          </a:p>
          <a:p>
            <a:endParaRPr lang="he-IL" dirty="0" smtClean="0"/>
          </a:p>
          <a:p>
            <a:endParaRPr lang="he-IL" dirty="0" smtClean="0"/>
          </a:p>
          <a:p>
            <a:endParaRPr lang="he-IL" dirty="0"/>
          </a:p>
        </p:txBody>
      </p:sp>
      <p:graphicFrame>
        <p:nvGraphicFramePr>
          <p:cNvPr id="4" name="טבלה 3"/>
          <p:cNvGraphicFramePr>
            <a:graphicFrameLocks noGrp="1"/>
          </p:cNvGraphicFramePr>
          <p:nvPr/>
        </p:nvGraphicFramePr>
        <p:xfrm>
          <a:off x="5143504" y="1428736"/>
          <a:ext cx="3786214" cy="4929198"/>
        </p:xfrm>
        <a:graphic>
          <a:graphicData uri="http://schemas.openxmlformats.org/drawingml/2006/table">
            <a:tbl>
              <a:tblPr rtl="1" firstRow="1" bandRow="1">
                <a:tableStyleId>{5C22544A-7EE6-4342-B048-85BDC9FD1C3A}</a:tableStyleId>
              </a:tblPr>
              <a:tblGrid>
                <a:gridCol w="1893107"/>
                <a:gridCol w="1893107"/>
              </a:tblGrid>
              <a:tr h="480897">
                <a:tc>
                  <a:txBody>
                    <a:bodyPr/>
                    <a:lstStyle/>
                    <a:p>
                      <a:pPr rtl="1"/>
                      <a:r>
                        <a:rPr lang="he-IL" dirty="0" smtClean="0">
                          <a:solidFill>
                            <a:schemeClr val="bg1"/>
                          </a:solidFill>
                        </a:rPr>
                        <a:t>יתרונות</a:t>
                      </a:r>
                      <a:endParaRPr lang="he-IL" baseline="0" dirty="0" smtClean="0">
                        <a:solidFill>
                          <a:schemeClr val="bg1"/>
                        </a:solidFill>
                      </a:endParaRPr>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rtl="1"/>
                      <a:r>
                        <a:rPr lang="he-IL" dirty="0" smtClean="0">
                          <a:solidFill>
                            <a:schemeClr val="bg1"/>
                          </a:solidFill>
                        </a:rPr>
                        <a:t>חסרונות</a:t>
                      </a:r>
                      <a:endParaRPr lang="he-IL" dirty="0">
                        <a:solidFill>
                          <a:schemeClr val="bg1"/>
                        </a:solidFill>
                      </a:endParaRPr>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480897">
                <a:tc>
                  <a:txBody>
                    <a:bodyPr/>
                    <a:lstStyle/>
                    <a:p>
                      <a:pPr rtl="1"/>
                      <a:r>
                        <a:rPr lang="he-IL" sz="1600" dirty="0" smtClean="0"/>
                        <a:t>חכם</a:t>
                      </a:r>
                      <a:r>
                        <a:rPr lang="he-IL" sz="1600" baseline="0" dirty="0" smtClean="0"/>
                        <a:t> מאוד</a:t>
                      </a:r>
                      <a:endParaRPr lang="he-IL" sz="1600"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rtl="1"/>
                      <a:r>
                        <a:rPr lang="he-IL" sz="1600" dirty="0" smtClean="0"/>
                        <a:t>מנשיר</a:t>
                      </a:r>
                      <a:r>
                        <a:rPr lang="he-IL" sz="1600" baseline="0" dirty="0" smtClean="0"/>
                        <a:t> שיער</a:t>
                      </a:r>
                      <a:endParaRPr lang="he-IL" sz="1600"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841571">
                <a:tc>
                  <a:txBody>
                    <a:bodyPr/>
                    <a:lstStyle/>
                    <a:p>
                      <a:pPr rtl="1"/>
                      <a:r>
                        <a:rPr lang="he-IL" sz="1600" dirty="0" smtClean="0"/>
                        <a:t>אנרגטי</a:t>
                      </a:r>
                      <a:r>
                        <a:rPr lang="he-IL" sz="1600" baseline="0" dirty="0" smtClean="0"/>
                        <a:t> מאוד</a:t>
                      </a:r>
                      <a:endParaRPr lang="he-IL" sz="1600"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rtl="1"/>
                      <a:r>
                        <a:rPr lang="he-IL" sz="1600" dirty="0" smtClean="0"/>
                        <a:t>אנרגטי מאוד</a:t>
                      </a:r>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841571">
                <a:tc>
                  <a:txBody>
                    <a:bodyPr/>
                    <a:lstStyle/>
                    <a:p>
                      <a:pPr rtl="1"/>
                      <a:r>
                        <a:rPr lang="he-IL" sz="1600" dirty="0" smtClean="0"/>
                        <a:t>טוב</a:t>
                      </a:r>
                      <a:r>
                        <a:rPr lang="he-IL" sz="1600" baseline="0" dirty="0" smtClean="0"/>
                        <a:t> עם בני אדם ובעלי חיים</a:t>
                      </a:r>
                      <a:endParaRPr lang="he-IL" sz="1600"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rtl="1"/>
                      <a:r>
                        <a:rPr lang="he-IL" sz="1600" dirty="0" smtClean="0"/>
                        <a:t>סובל</a:t>
                      </a:r>
                      <a:r>
                        <a:rPr lang="he-IL" sz="1600" baseline="0" dirty="0" smtClean="0"/>
                        <a:t> מבדידות</a:t>
                      </a:r>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480897">
                <a:tc>
                  <a:txBody>
                    <a:bodyPr/>
                    <a:lstStyle/>
                    <a:p>
                      <a:pPr rtl="1"/>
                      <a:r>
                        <a:rPr lang="he-IL" sz="1600" dirty="0" smtClean="0"/>
                        <a:t>קל (יחסית) לאילוף</a:t>
                      </a:r>
                      <a:endParaRPr lang="he-IL" sz="1600"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rtl="1"/>
                      <a:r>
                        <a:rPr lang="he-IL" sz="1600" dirty="0" smtClean="0"/>
                        <a:t>נבחן</a:t>
                      </a:r>
                      <a:endParaRPr lang="he-IL" sz="1600"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841571">
                <a:tc>
                  <a:txBody>
                    <a:bodyPr/>
                    <a:lstStyle/>
                    <a:p>
                      <a:pPr rtl="1"/>
                      <a:r>
                        <a:rPr lang="he-IL" sz="1600" dirty="0" smtClean="0"/>
                        <a:t>נוח</a:t>
                      </a:r>
                      <a:r>
                        <a:rPr lang="he-IL" sz="1600" baseline="0" dirty="0" smtClean="0"/>
                        <a:t> בגידול עם ילדים</a:t>
                      </a:r>
                      <a:endParaRPr lang="he-IL" sz="1600"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600" dirty="0" smtClean="0"/>
                        <a:t>פרווה ארוכה שדורשת טיפוח</a:t>
                      </a:r>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480897">
                <a:tc>
                  <a:txBody>
                    <a:bodyPr/>
                    <a:lstStyle/>
                    <a:p>
                      <a:pPr rtl="1"/>
                      <a:endParaRPr lang="he-IL" sz="1600"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rtl="1"/>
                      <a:endParaRPr lang="he-IL" sz="1600"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480897">
                <a:tc>
                  <a:txBody>
                    <a:bodyPr/>
                    <a:lstStyle/>
                    <a:p>
                      <a:pPr rtl="1"/>
                      <a:endParaRPr lang="he-IL"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rtl="1"/>
                      <a:endParaRPr lang="he-IL"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סיכום</a:t>
            </a:r>
            <a:endParaRPr lang="he-IL" dirty="0"/>
          </a:p>
        </p:txBody>
      </p:sp>
      <p:sp>
        <p:nvSpPr>
          <p:cNvPr id="3" name="מציין מיקום תוכן 2"/>
          <p:cNvSpPr>
            <a:spLocks noGrp="1"/>
          </p:cNvSpPr>
          <p:nvPr>
            <p:ph idx="1"/>
          </p:nvPr>
        </p:nvSpPr>
        <p:spPr/>
        <p:txBody>
          <a:bodyPr>
            <a:normAutofit/>
          </a:bodyPr>
          <a:lstStyle/>
          <a:p>
            <a:pPr>
              <a:buNone/>
            </a:pPr>
            <a:r>
              <a:rPr lang="he-IL" sz="3600" dirty="0" smtClean="0">
                <a:solidFill>
                  <a:schemeClr val="bg1"/>
                </a:solidFill>
              </a:rPr>
              <a:t>הבירדד קולי הוא גזע חכם ונוח לאילוף,</a:t>
            </a:r>
          </a:p>
          <a:p>
            <a:pPr>
              <a:buNone/>
            </a:pPr>
            <a:r>
              <a:rPr lang="he-IL" sz="3600" dirty="0" smtClean="0">
                <a:solidFill>
                  <a:schemeClr val="bg1"/>
                </a:solidFill>
              </a:rPr>
              <a:t>כלבים לרוב עדינים שמתאים מאוד למשפחות ועם בלי חיים.</a:t>
            </a:r>
          </a:p>
          <a:p>
            <a:pPr>
              <a:buNone/>
            </a:pPr>
            <a:endParaRPr lang="he-IL" sz="3600" dirty="0" smtClean="0">
              <a:solidFill>
                <a:schemeClr val="bg1"/>
              </a:solidFill>
            </a:endParaRPr>
          </a:p>
          <a:p>
            <a:pPr>
              <a:buNone/>
            </a:pPr>
            <a:r>
              <a:rPr lang="he-IL" sz="3600" dirty="0" smtClean="0">
                <a:solidFill>
                  <a:schemeClr val="bg1"/>
                </a:solidFill>
              </a:rPr>
              <a:t>יחד אם זאת מי שמכניס כלב מסוג זה הביתה צריך לזכור שהוא מחיוב בהרבה צומת לב ופריקת אנרגיה!</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בית יציקה">
  <a:themeElements>
    <a:clrScheme name="בית יציקה">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בית יציקה">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בית יציקה">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6386</TotalTime>
  <Words>356</Words>
  <Application>Microsoft Office PowerPoint</Application>
  <PresentationFormat>‫הצגה על המסך (4:3)</PresentationFormat>
  <Paragraphs>75</Paragraphs>
  <Slides>8</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8</vt:i4>
      </vt:variant>
    </vt:vector>
  </HeadingPairs>
  <TitlesOfParts>
    <vt:vector size="9" baseType="lpstr">
      <vt:lpstr>בית יציקה</vt:lpstr>
      <vt:lpstr>Bearded Kolie (בירדד קולי)</vt:lpstr>
      <vt:lpstr>מידע כללי</vt:lpstr>
      <vt:lpstr>מידע כללי</vt:lpstr>
      <vt:lpstr>מידע כללי</vt:lpstr>
      <vt:lpstr>אופי</vt:lpstr>
      <vt:lpstr>מידע שימושי ועובדות חשובות</vt:lpstr>
      <vt:lpstr>יתרונות/ חסרונות</vt:lpstr>
      <vt:lpstr>סיכום</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Bearded Kolie</dc:title>
  <dc:creator>Avihay Mazor</dc:creator>
  <cp:lastModifiedBy>Avihay Mazor</cp:lastModifiedBy>
  <cp:revision>118</cp:revision>
  <dcterms:created xsi:type="dcterms:W3CDTF">2021-12-18T10:10:00Z</dcterms:created>
  <dcterms:modified xsi:type="dcterms:W3CDTF">2021-12-27T18:58:12Z</dcterms:modified>
</cp:coreProperties>
</file>