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sldIdLst>
    <p:sldId id="266" r:id="rId5"/>
    <p:sldId id="309" r:id="rId6"/>
    <p:sldId id="310" r:id="rId7"/>
    <p:sldId id="311" r:id="rId8"/>
    <p:sldId id="312" r:id="rId9"/>
    <p:sldId id="315" r:id="rId10"/>
    <p:sldId id="313" r:id="rId11"/>
    <p:sldId id="31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09" d="100"/>
          <a:sy n="109"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23570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5237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938132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98EE3D-8CD1-4C3F-BD1C-C98C9596463C}"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937262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525681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319284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436517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533037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2D6E202-B606-4609-B914-27C9371A1F6D}" type="datetime1">
              <a:rPr lang="en-US" smtClean="0"/>
              <a:t>2/9/2022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9947594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28705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9400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1785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865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193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9667345-2558-425A-8533-9BFDBCE15005}" type="datetime1">
              <a:rPr lang="en-US" smtClean="0"/>
              <a:t>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8964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35002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2/9/2022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431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6E202-B606-4609-B914-27C9371A1F6D}" type="datetime1">
              <a:rPr lang="en-US" smtClean="0"/>
              <a:t>2/9/2022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883892054"/>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wdp"/><Relationship Id="rId3" Type="http://schemas.openxmlformats.org/officeDocument/2006/relationships/image" Target="../media/image12.svg"/><Relationship Id="rId7" Type="http://schemas.microsoft.com/office/2007/relationships/hdphoto" Target="../media/hdphoto3.wdp"/><Relationship Id="rId12"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8.png"/><Relationship Id="rId5" Type="http://schemas.openxmlformats.org/officeDocument/2006/relationships/image" Target="../media/image14.sv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3.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5.wdp"/><Relationship Id="rId7"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6.wdp"/><Relationship Id="rId4" Type="http://schemas.openxmlformats.org/officeDocument/2006/relationships/image" Target="../media/image21.png"/><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2823741" y="2265264"/>
            <a:ext cx="7771323" cy="1214185"/>
          </a:xfrm>
        </p:spPr>
        <p:txBody>
          <a:bodyPr>
            <a:normAutofit/>
          </a:bodyPr>
          <a:lstStyle/>
          <a:p>
            <a:pPr algn="ctr" rtl="1"/>
            <a:r>
              <a:rPr lang="he-IL" dirty="0">
                <a:solidFill>
                  <a:schemeClr val="bg2"/>
                </a:solidFill>
              </a:rPr>
              <a:t>אקיטה אמריקאית</a:t>
            </a:r>
            <a:endParaRPr lang="en-US" dirty="0">
              <a:solidFill>
                <a:schemeClr val="bg2"/>
              </a:solidFill>
            </a:endParaRPr>
          </a:p>
        </p:txBody>
      </p:sp>
      <p:pic>
        <p:nvPicPr>
          <p:cNvPr id="10" name="Picture 9">
            <a:extLst>
              <a:ext uri="{FF2B5EF4-FFF2-40B4-BE49-F238E27FC236}">
                <a16:creationId xmlns:a16="http://schemas.microsoft.com/office/drawing/2014/main" id="{63003BC0-B409-4D5A-A300-C871E35E50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862" b="93085" l="3862" r="92683">
                        <a14:foregroundMark x1="5894" y1="7181" x2="6504" y2="19149"/>
                        <a14:foregroundMark x1="6504" y1="6649" x2="13415" y2="14894"/>
                        <a14:foregroundMark x1="11179" y1="12500" x2="19512" y2="10372"/>
                        <a14:foregroundMark x1="21138" y1="4787" x2="18496" y2="10904"/>
                        <a14:foregroundMark x1="21341" y1="4787" x2="25203" y2="10372"/>
                        <a14:foregroundMark x1="25203" y1="10372" x2="26423" y2="15426"/>
                        <a14:foregroundMark x1="7114" y1="20213" x2="11382" y2="34574"/>
                        <a14:foregroundMark x1="12398" y1="36170" x2="19919" y2="39362"/>
                        <a14:foregroundMark x1="19919" y1="39894" x2="19106" y2="40957"/>
                        <a14:foregroundMark x1="19919" y1="40957" x2="22764" y2="48404"/>
                        <a14:foregroundMark x1="23171" y1="48138" x2="29472" y2="53191"/>
                        <a14:foregroundMark x1="30691" y1="55053" x2="32724" y2="70745"/>
                        <a14:foregroundMark x1="32114" y1="73404" x2="27439" y2="84840"/>
                        <a14:foregroundMark x1="25813" y1="13564" x2="48984" y2="22340"/>
                        <a14:foregroundMark x1="46138" y1="21011" x2="68699" y2="17287"/>
                        <a14:foregroundMark x1="80691" y1="78989" x2="72764" y2="93085"/>
                        <a14:foregroundMark x1="76829" y1="73670" x2="78659" y2="79521"/>
                        <a14:backgroundMark x1="5285" y1="26596" x2="13821" y2="42553"/>
                        <a14:backgroundMark x1="13821" y1="42553" x2="14634" y2="42287"/>
                        <a14:backgroundMark x1="14634" y1="42287" x2="14634" y2="42287"/>
                        <a14:backgroundMark x1="14634" y1="42287" x2="14634" y2="42287"/>
                        <a14:backgroundMark x1="14634" y1="42287" x2="24593" y2="54255"/>
                        <a14:backgroundMark x1="24593" y1="53191" x2="26423" y2="51862"/>
                        <a14:backgroundMark x1="29268" y1="55851" x2="30691" y2="61968"/>
                        <a14:backgroundMark x1="46341" y1="68351" x2="44919" y2="58777"/>
                        <a14:backgroundMark x1="45325" y1="57713" x2="61585" y2="53191"/>
                        <a14:backgroundMark x1="60772" y1="53191" x2="60976" y2="53191"/>
                        <a14:backgroundMark x1="60976" y1="53191" x2="60976" y2="53191"/>
                        <a14:backgroundMark x1="81707" y1="84043" x2="80081" y2="92553"/>
                        <a14:backgroundMark x1="89837" y1="44415" x2="90244" y2="45213"/>
                        <a14:backgroundMark x1="90447" y1="46543" x2="90650" y2="63564"/>
                        <a14:backgroundMark x1="66667" y1="89362" x2="71748" y2="84043"/>
                      </a14:backgroundRemoval>
                    </a14:imgEffect>
                  </a14:imgLayer>
                </a14:imgProps>
              </a:ext>
            </a:extLst>
          </a:blip>
          <a:stretch>
            <a:fillRect/>
          </a:stretch>
        </p:blipFill>
        <p:spPr>
          <a:xfrm>
            <a:off x="12192000" y="4997081"/>
            <a:ext cx="2550319" cy="1949025"/>
          </a:xfrm>
          <a:prstGeom prst="rect">
            <a:avLst/>
          </a:prstGeom>
        </p:spPr>
      </p:pic>
      <p:pic>
        <p:nvPicPr>
          <p:cNvPr id="4" name="Picture 3">
            <a:extLst>
              <a:ext uri="{FF2B5EF4-FFF2-40B4-BE49-F238E27FC236}">
                <a16:creationId xmlns:a16="http://schemas.microsoft.com/office/drawing/2014/main" id="{989387B5-156D-45A9-86E6-63C7AB228B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817" b="100000" l="683" r="99659">
                        <a14:foregroundMark x1="11945" y1="37324" x2="10410" y2="41315"/>
                        <a14:foregroundMark x1="34642" y1="31221" x2="36348" y2="33568"/>
                        <a14:foregroundMark x1="10068" y1="24648" x2="9386" y2="28873"/>
                        <a14:foregroundMark x1="37031" y1="94836" x2="34812" y2="96714"/>
                        <a14:foregroundMark x1="22184" y1="96714" x2="19283" y2="97183"/>
                        <a14:backgroundMark x1="21502" y1="87089" x2="17577" y2="92488"/>
                        <a14:backgroundMark x1="17065" y1="90141" x2="16212" y2="99765"/>
                        <a14:backgroundMark x1="18430" y1="98122" x2="53925" y2="99296"/>
                      </a14:backgroundRemoval>
                    </a14:imgEffect>
                  </a14:imgLayer>
                </a14:imgProps>
              </a:ext>
            </a:extLst>
          </a:blip>
          <a:stretch>
            <a:fillRect/>
          </a:stretch>
        </p:blipFill>
        <p:spPr>
          <a:xfrm>
            <a:off x="0" y="2872357"/>
            <a:ext cx="5482599" cy="3985643"/>
          </a:xfrm>
          <a:prstGeom prst="rect">
            <a:avLst/>
          </a:prstGeom>
        </p:spPr>
      </p:pic>
      <p:sp>
        <p:nvSpPr>
          <p:cNvPr id="8" name="Title 1">
            <a:extLst>
              <a:ext uri="{FF2B5EF4-FFF2-40B4-BE49-F238E27FC236}">
                <a16:creationId xmlns:a16="http://schemas.microsoft.com/office/drawing/2014/main" id="{374CB8F9-A56B-4F0C-A935-2F62413A2EF9}"/>
              </a:ext>
            </a:extLst>
          </p:cNvPr>
          <p:cNvSpPr txBox="1">
            <a:spLocks/>
          </p:cNvSpPr>
          <p:nvPr/>
        </p:nvSpPr>
        <p:spPr>
          <a:xfrm>
            <a:off x="2823740" y="2507475"/>
            <a:ext cx="7771323" cy="1214185"/>
          </a:xfrm>
          <a:prstGeom prst="rect">
            <a:avLst/>
          </a:prstGeom>
        </p:spPr>
        <p:txBody>
          <a:bodyPr vert="horz" lIns="91440" tIns="45720" rIns="91440" bIns="45720" rtlCol="0" anchor="b">
            <a:normAutofit/>
          </a:bodyPr>
          <a:lstStyle>
            <a:lvl1pPr algn="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rtl="1"/>
            <a:r>
              <a:rPr lang="he-IL" sz="2000" dirty="0">
                <a:solidFill>
                  <a:schemeClr val="bg2"/>
                </a:solidFill>
              </a:rPr>
              <a:t>נעמי אליצדק</a:t>
            </a:r>
            <a:endParaRPr lang="en-US" sz="2000" dirty="0">
              <a:solidFill>
                <a:schemeClr val="bg2"/>
              </a:solidFill>
            </a:endParaRPr>
          </a:p>
        </p:txBody>
      </p:sp>
    </p:spTree>
    <p:extLst>
      <p:ext uri="{BB962C8B-B14F-4D97-AF65-F5344CB8AC3E}">
        <p14:creationId xmlns:p14="http://schemas.microsoft.com/office/powerpoint/2010/main" val="89591584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accel="50000" decel="50000" fill="hold" nodeType="clickEffect">
                                  <p:stCondLst>
                                    <p:cond delay="0"/>
                                  </p:stCondLst>
                                  <p:childTnLst>
                                    <p:animMotion origin="layout" path="M -0.00013 -1.85185E-6 C -0.01563 -0.01898 -0.03477 -0.03704 -0.07292 -0.03704 C -0.11654 -0.03704 -0.13047 -0.01898 -0.14505 -1.85185E-6 C -0.1642 0.02107 -0.17878 0.0419 -0.22722 0.0419 C -0.26927 0.0419 -0.28438 0.02107 -0.30391 -1.85185E-6 C -0.31224 -0.01898 -0.33216 -0.03704 -0.37474 -0.03704 C -0.41354 -0.03704 -0.43321 -0.01898 -0.44714 -1.85185E-6 C -0.46159 0.02107 -0.48086 0.0419 -0.52448 0.0419 C -0.56732 0.0419 -0.60026 -1.85185E-6 -0.60026 0.00023 C -0.61485 -0.01898 -0.62969 -0.03704 -0.67253 -0.03704 C -0.71602 -0.03704 -0.72982 -0.01898 -0.74375 -1.85185E-6 C -0.7638 0.02107 -0.77761 0.0419 -0.82683 0.0419 C -0.86888 0.0419 -0.88334 0.02107 -0.89792 -1.85185E-6 C -0.91693 -0.01898 -0.93164 -0.03704 -0.97461 -0.03704 C -1.01263 -0.03704 -1.03203 -0.01898 -1.04597 -1.85185E-6 C -1.06042 0.02107 -1.07956 0.0419 -1.12318 0.0419 C -1.16615 0.0419 -1.18021 0.02107 -1.19831 -1.85185E-6 " pathEditMode="relative" rAng="0" ptsTypes="AAAAAAAAAAAAAAAAA">
                                      <p:cBhvr>
                                        <p:cTn id="6" dur="3000" fill="hold"/>
                                        <p:tgtEl>
                                          <p:spTgt spid="10"/>
                                        </p:tgtEl>
                                        <p:attrNameLst>
                                          <p:attrName>ppt_x</p:attrName>
                                          <p:attrName>ppt_y</p:attrName>
                                        </p:attrNameLst>
                                      </p:cBhvr>
                                      <p:rCtr x="-5990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C1A1-8F8E-4645-AC94-1DD4C62D9300}"/>
              </a:ext>
            </a:extLst>
          </p:cNvPr>
          <p:cNvSpPr>
            <a:spLocks noGrp="1"/>
          </p:cNvSpPr>
          <p:nvPr>
            <p:ph type="title"/>
          </p:nvPr>
        </p:nvSpPr>
        <p:spPr/>
        <p:txBody>
          <a:bodyPr/>
          <a:lstStyle/>
          <a:p>
            <a:pPr algn="ctr"/>
            <a:r>
              <a:rPr lang="he-IL" dirty="0">
                <a:solidFill>
                  <a:schemeClr val="bg2"/>
                </a:solidFill>
              </a:rPr>
              <a:t>קצת על הגזע</a:t>
            </a:r>
            <a:endParaRPr lang="en-IL" dirty="0">
              <a:solidFill>
                <a:schemeClr val="bg2"/>
              </a:solidFill>
            </a:endParaRPr>
          </a:p>
        </p:txBody>
      </p:sp>
      <p:sp>
        <p:nvSpPr>
          <p:cNvPr id="3" name="Content Placeholder 2">
            <a:extLst>
              <a:ext uri="{FF2B5EF4-FFF2-40B4-BE49-F238E27FC236}">
                <a16:creationId xmlns:a16="http://schemas.microsoft.com/office/drawing/2014/main" id="{0E243253-C103-4AD1-89C7-9968A8765AC8}"/>
              </a:ext>
            </a:extLst>
          </p:cNvPr>
          <p:cNvSpPr>
            <a:spLocks noGrp="1"/>
          </p:cNvSpPr>
          <p:nvPr>
            <p:ph idx="1"/>
          </p:nvPr>
        </p:nvSpPr>
        <p:spPr>
          <a:xfrm>
            <a:off x="1137521" y="2345838"/>
            <a:ext cx="9613861" cy="3599316"/>
          </a:xfrm>
        </p:spPr>
        <p:txBody>
          <a:bodyPr/>
          <a:lstStyle/>
          <a:p>
            <a:pPr algn="r" rtl="1"/>
            <a:r>
              <a:rPr lang="he-IL" altLang="en-IL" sz="1800" b="1" dirty="0">
                <a:latin typeface="inherit"/>
                <a:cs typeface="Arial" panose="020B0604020202020204" pitchFamily="34" charset="0"/>
              </a:rPr>
              <a:t>מקורו של גזע האקיטה הינו ביפן, ונועד למטרות שמירה וצייד. </a:t>
            </a:r>
            <a:r>
              <a:rPr kumimoji="0" lang="he-IL" altLang="en-IL" sz="1800" b="1" i="0" u="none" strike="noStrike" cap="none" normalizeH="0" baseline="0" dirty="0">
                <a:ln>
                  <a:noFill/>
                </a:ln>
                <a:effectLst/>
                <a:latin typeface="inherit"/>
                <a:cs typeface="Arial" panose="020B0604020202020204" pitchFamily="34" charset="0"/>
              </a:rPr>
              <a:t>האקיטות שומשו גם ככלבי קרב ונכלאו ביחד עם מאסטיפים וכלבי טוסה מה שגרם לגדילה פיזית של האקיטות.</a:t>
            </a:r>
            <a:endParaRPr kumimoji="0" lang="en-IL" altLang="en-IL" sz="1800" b="1" i="0" u="none" strike="noStrike" cap="none" normalizeH="0" baseline="0" dirty="0">
              <a:ln>
                <a:noFill/>
              </a:ln>
              <a:effectLst/>
              <a:latin typeface="Arial" panose="020B0604020202020204" pitchFamily="34" charset="0"/>
            </a:endParaRPr>
          </a:p>
          <a:p>
            <a:pPr algn="r" rtl="1"/>
            <a:r>
              <a:rPr kumimoji="0" lang="he-IL" altLang="en-IL" sz="1800" b="1" i="0" u="none" strike="noStrike" cap="none" normalizeH="0" baseline="0" dirty="0">
                <a:ln>
                  <a:noFill/>
                </a:ln>
                <a:effectLst/>
                <a:latin typeface="inherit"/>
                <a:cs typeface="Arial" panose="020B0604020202020204" pitchFamily="34" charset="0"/>
              </a:rPr>
              <a:t>במהלך מלחמת העולם השנייה, המשטרה ביפן נתנה הוראה על לכידה והחרמה של כל הכלבים בינהם אקיטות מלבד כלבי רועה גרמני שהיו בשימוש למטרות צבאיות. כמה חובבים ניסו לעקוף את הצו על ידי זיווג האקיטות שלהם עם כלבי רועה גרמני</a:t>
            </a:r>
            <a:r>
              <a:rPr lang="he-IL" altLang="en-IL" sz="1800" b="1" dirty="0">
                <a:latin typeface="inherit"/>
                <a:cs typeface="Arial" panose="020B0604020202020204" pitchFamily="34" charset="0"/>
              </a:rPr>
              <a:t>. כשהמלחמה נגמרה האקיטות הצטמצמו באופן דרסטי והתפלגו לשלושה סוגי אקיטה שונים מה שיצר בלבול רב בגזע. </a:t>
            </a:r>
          </a:p>
          <a:p>
            <a:pPr algn="r" rtl="1"/>
            <a:r>
              <a:rPr kumimoji="0" lang="he-IL" altLang="en-IL" sz="1800" b="1" i="0" u="none" strike="noStrike" cap="none" normalizeH="0" baseline="0" dirty="0">
                <a:ln>
                  <a:noFill/>
                </a:ln>
                <a:effectLst/>
                <a:latin typeface="inherit"/>
                <a:cs typeface="Arial" panose="020B0604020202020204" pitchFamily="34" charset="0"/>
              </a:rPr>
              <a:t>במהלך תהליך שיקום הגזע לאחר</a:t>
            </a:r>
            <a:r>
              <a:rPr kumimoji="0" lang="en-US" altLang="en-IL" sz="1800" b="1" i="0" u="none" strike="noStrike" cap="none" normalizeH="0" baseline="0" dirty="0">
                <a:ln>
                  <a:noFill/>
                </a:ln>
                <a:effectLst/>
                <a:latin typeface="inherit"/>
                <a:cs typeface="Arial" panose="020B0604020202020204" pitchFamily="34" charset="0"/>
              </a:rPr>
              <a:t> </a:t>
            </a:r>
            <a:r>
              <a:rPr lang="he-IL" altLang="en-IL" sz="1800" b="1" dirty="0">
                <a:latin typeface="inherit"/>
                <a:cs typeface="Arial" panose="020B0604020202020204" pitchFamily="34" charset="0"/>
              </a:rPr>
              <a:t>שנגמרה</a:t>
            </a:r>
            <a:r>
              <a:rPr kumimoji="0" lang="he-IL" altLang="en-IL" sz="1800" b="1" i="0" u="none" strike="noStrike" cap="none" normalizeH="0" baseline="0" dirty="0">
                <a:ln>
                  <a:noFill/>
                </a:ln>
                <a:effectLst/>
                <a:latin typeface="inherit"/>
                <a:cs typeface="Arial" panose="020B0604020202020204" pitchFamily="34" charset="0"/>
              </a:rPr>
              <a:t> המלחמה,</a:t>
            </a:r>
            <a:r>
              <a:rPr kumimoji="0" lang="en-IL" altLang="en-IL" sz="1800" b="1" i="0" u="none" strike="noStrike" cap="none" normalizeH="0" baseline="0" dirty="0">
                <a:ln>
                  <a:noFill/>
                </a:ln>
                <a:effectLst/>
              </a:rPr>
              <a:t> </a:t>
            </a:r>
            <a:r>
              <a:rPr lang="he-IL" altLang="en-IL" sz="1800" b="1" dirty="0">
                <a:latin typeface="inherit"/>
                <a:cs typeface="Arial" panose="020B0604020202020204" pitchFamily="34" charset="0"/>
              </a:rPr>
              <a:t>הרבה אקיטות בעלי תכונות של מאסטיפים ורועה גרמני הובאו לארצות הברית על ידי הלוחמים. בשנת 1956 הוקם מועדון האקיטה האמריקאי ובאוקטובר שנת 1972 הוכר הגזע בהתאחדות האמריקאית לכלבנות.</a:t>
            </a:r>
            <a:endParaRPr lang="en-IL" altLang="en-IL" sz="1800" b="1" dirty="0">
              <a:latin typeface="inherit"/>
              <a:cs typeface="Arial" panose="020B0604020202020204" pitchFamily="34" charset="0"/>
            </a:endParaRPr>
          </a:p>
          <a:p>
            <a:pPr algn="r" rtl="1"/>
            <a:endParaRPr kumimoji="0" lang="en-IL" altLang="en-IL" sz="1800" b="1" i="0" u="none" strike="noStrike" cap="none" normalizeH="0" baseline="0" dirty="0">
              <a:ln>
                <a:noFill/>
              </a:ln>
              <a:effectLst/>
              <a:latin typeface="Arial" panose="020B0604020202020204" pitchFamily="34" charset="0"/>
            </a:endParaRPr>
          </a:p>
          <a:p>
            <a:pPr algn="r" rtl="1"/>
            <a:endParaRPr lang="en-IL" dirty="0"/>
          </a:p>
        </p:txBody>
      </p:sp>
      <p:pic>
        <p:nvPicPr>
          <p:cNvPr id="19" name="Picture 18">
            <a:extLst>
              <a:ext uri="{FF2B5EF4-FFF2-40B4-BE49-F238E27FC236}">
                <a16:creationId xmlns:a16="http://schemas.microsoft.com/office/drawing/2014/main" id="{FB139BE3-A8BC-4DA9-87DA-BC51FBCB4BE7}"/>
              </a:ext>
            </a:extLst>
          </p:cNvPr>
          <p:cNvPicPr>
            <a:picLocks noChangeAspect="1"/>
          </p:cNvPicPr>
          <p:nvPr/>
        </p:nvPicPr>
        <p:blipFill>
          <a:blip r:embed="rId2"/>
          <a:stretch>
            <a:fillRect/>
          </a:stretch>
        </p:blipFill>
        <p:spPr>
          <a:xfrm>
            <a:off x="10655258" y="470484"/>
            <a:ext cx="1424124" cy="1646426"/>
          </a:xfrm>
          <a:prstGeom prst="rect">
            <a:avLst/>
          </a:prstGeom>
        </p:spPr>
      </p:pic>
      <p:grpSp>
        <p:nvGrpSpPr>
          <p:cNvPr id="4" name="Group 3">
            <a:extLst>
              <a:ext uri="{FF2B5EF4-FFF2-40B4-BE49-F238E27FC236}">
                <a16:creationId xmlns:a16="http://schemas.microsoft.com/office/drawing/2014/main" id="{4966FB4F-89EF-48AA-AEC4-F8277D67EE5B}"/>
              </a:ext>
            </a:extLst>
          </p:cNvPr>
          <p:cNvGrpSpPr/>
          <p:nvPr/>
        </p:nvGrpSpPr>
        <p:grpSpPr>
          <a:xfrm>
            <a:off x="10461784" y="2320785"/>
            <a:ext cx="386948" cy="2153335"/>
            <a:chOff x="10461784" y="2320785"/>
            <a:chExt cx="386948" cy="2153335"/>
          </a:xfrm>
        </p:grpSpPr>
        <p:pic>
          <p:nvPicPr>
            <p:cNvPr id="20" name="Picture 19">
              <a:extLst>
                <a:ext uri="{FF2B5EF4-FFF2-40B4-BE49-F238E27FC236}">
                  <a16:creationId xmlns:a16="http://schemas.microsoft.com/office/drawing/2014/main" id="{98B97586-0AA5-48B4-AFBE-17CFBEF4E6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461784" y="2320785"/>
              <a:ext cx="386948" cy="460806"/>
            </a:xfrm>
            <a:prstGeom prst="rect">
              <a:avLst/>
            </a:prstGeom>
          </p:spPr>
        </p:pic>
        <p:pic>
          <p:nvPicPr>
            <p:cNvPr id="21" name="Picture 20">
              <a:extLst>
                <a:ext uri="{FF2B5EF4-FFF2-40B4-BE49-F238E27FC236}">
                  <a16:creationId xmlns:a16="http://schemas.microsoft.com/office/drawing/2014/main" id="{E854BF15-491F-4A01-A3A3-9E49B3EA293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461784" y="2923740"/>
              <a:ext cx="386948" cy="460806"/>
            </a:xfrm>
            <a:prstGeom prst="rect">
              <a:avLst/>
            </a:prstGeom>
          </p:spPr>
        </p:pic>
        <p:pic>
          <p:nvPicPr>
            <p:cNvPr id="22" name="Picture 21">
              <a:extLst>
                <a:ext uri="{FF2B5EF4-FFF2-40B4-BE49-F238E27FC236}">
                  <a16:creationId xmlns:a16="http://schemas.microsoft.com/office/drawing/2014/main" id="{E72CC401-DFE6-43B8-ACB8-E04DF7096D4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461784" y="4013314"/>
              <a:ext cx="386948" cy="460806"/>
            </a:xfrm>
            <a:prstGeom prst="rect">
              <a:avLst/>
            </a:prstGeom>
          </p:spPr>
        </p:pic>
      </p:grpSp>
      <p:pic>
        <p:nvPicPr>
          <p:cNvPr id="11" name="Picture 10">
            <a:extLst>
              <a:ext uri="{FF2B5EF4-FFF2-40B4-BE49-F238E27FC236}">
                <a16:creationId xmlns:a16="http://schemas.microsoft.com/office/drawing/2014/main" id="{2DB13128-072D-4F44-B3AA-A408EF8026C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862" b="93085" l="3862" r="92683">
                        <a14:foregroundMark x1="5894" y1="7181" x2="6504" y2="19149"/>
                        <a14:foregroundMark x1="6504" y1="6649" x2="13415" y2="14894"/>
                        <a14:foregroundMark x1="11179" y1="12500" x2="19512" y2="10372"/>
                        <a14:foregroundMark x1="21138" y1="4787" x2="18496" y2="10904"/>
                        <a14:foregroundMark x1="21341" y1="4787" x2="25203" y2="10372"/>
                        <a14:foregroundMark x1="25203" y1="10372" x2="26423" y2="15426"/>
                        <a14:foregroundMark x1="7114" y1="20213" x2="11382" y2="34574"/>
                        <a14:foregroundMark x1="12398" y1="36170" x2="19919" y2="39362"/>
                        <a14:foregroundMark x1="19919" y1="39894" x2="19106" y2="40957"/>
                        <a14:foregroundMark x1="19919" y1="40957" x2="22764" y2="48404"/>
                        <a14:foregroundMark x1="23171" y1="48138" x2="29472" y2="53191"/>
                        <a14:foregroundMark x1="30691" y1="55053" x2="32724" y2="70745"/>
                        <a14:foregroundMark x1="32114" y1="73404" x2="27439" y2="84840"/>
                        <a14:foregroundMark x1="25813" y1="13564" x2="48984" y2="22340"/>
                        <a14:foregroundMark x1="46138" y1="21011" x2="68699" y2="17287"/>
                        <a14:foregroundMark x1="80691" y1="78989" x2="72764" y2="93085"/>
                        <a14:foregroundMark x1="76829" y1="73670" x2="78659" y2="79521"/>
                        <a14:backgroundMark x1="5285" y1="26596" x2="13821" y2="42553"/>
                        <a14:backgroundMark x1="13821" y1="42553" x2="14634" y2="42287"/>
                        <a14:backgroundMark x1="14634" y1="42287" x2="14634" y2="42287"/>
                        <a14:backgroundMark x1="14634" y1="42287" x2="14634" y2="42287"/>
                        <a14:backgroundMark x1="14634" y1="42287" x2="24593" y2="54255"/>
                        <a14:backgroundMark x1="24593" y1="53191" x2="26423" y2="51862"/>
                        <a14:backgroundMark x1="29268" y1="55851" x2="30691" y2="61968"/>
                        <a14:backgroundMark x1="46341" y1="68351" x2="44919" y2="58777"/>
                        <a14:backgroundMark x1="45325" y1="57713" x2="61585" y2="53191"/>
                        <a14:backgroundMark x1="60772" y1="53191" x2="60976" y2="53191"/>
                        <a14:backgroundMark x1="60976" y1="53191" x2="60976" y2="53191"/>
                        <a14:backgroundMark x1="81707" y1="84043" x2="80081" y2="92553"/>
                        <a14:backgroundMark x1="89837" y1="44415" x2="90244" y2="45213"/>
                        <a14:backgroundMark x1="90447" y1="46543" x2="90650" y2="63564"/>
                        <a14:backgroundMark x1="66667" y1="89362" x2="71748" y2="84043"/>
                      </a14:backgroundRemoval>
                    </a14:imgEffect>
                  </a14:imgLayer>
                </a14:imgProps>
              </a:ext>
            </a:extLst>
          </a:blip>
          <a:stretch>
            <a:fillRect/>
          </a:stretch>
        </p:blipFill>
        <p:spPr>
          <a:xfrm>
            <a:off x="12192000" y="4997081"/>
            <a:ext cx="2550319" cy="1949025"/>
          </a:xfrm>
          <a:prstGeom prst="rect">
            <a:avLst/>
          </a:prstGeom>
        </p:spPr>
      </p:pic>
    </p:spTree>
    <p:extLst>
      <p:ext uri="{BB962C8B-B14F-4D97-AF65-F5344CB8AC3E}">
        <p14:creationId xmlns:p14="http://schemas.microsoft.com/office/powerpoint/2010/main" val="139082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accel="50000" decel="50000" fill="hold" nodeType="clickEffect">
                                  <p:stCondLst>
                                    <p:cond delay="0"/>
                                  </p:stCondLst>
                                  <p:childTnLst>
                                    <p:animMotion origin="layout" path="M -0.00013 -1.85185E-6 C -0.01563 -0.01898 -0.03477 -0.03704 -0.07292 -0.03704 C -0.11654 -0.03704 -0.13047 -0.01898 -0.14505 -1.85185E-6 C -0.1642 0.02107 -0.17878 0.0419 -0.22722 0.0419 C -0.26927 0.0419 -0.28438 0.02107 -0.30391 -1.85185E-6 C -0.31224 -0.01898 -0.33216 -0.03704 -0.37474 -0.03704 C -0.41354 -0.03704 -0.43321 -0.01898 -0.44714 -1.85185E-6 C -0.46159 0.02107 -0.48086 0.0419 -0.52448 0.0419 C -0.56732 0.0419 -0.60026 -1.85185E-6 -0.60026 0.00023 C -0.61485 -0.01898 -0.62969 -0.03704 -0.67253 -0.03704 C -0.71602 -0.03704 -0.72982 -0.01898 -0.74375 -1.85185E-6 C -0.7638 0.02107 -0.77761 0.0419 -0.82683 0.0419 C -0.86888 0.0419 -0.88334 0.02107 -0.89792 -1.85185E-6 C -0.91693 -0.01898 -0.93164 -0.03704 -0.97461 -0.03704 C -1.01263 -0.03704 -1.03203 -0.01898 -1.04597 -1.85185E-6 C -1.06042 0.02107 -1.07956 0.0419 -1.12318 0.0419 C -1.16615 0.0419 -1.18021 0.02107 -1.19831 -1.85185E-6 " pathEditMode="relative" rAng="0" ptsTypes="AAAAAAAAAAAAAAAAA">
                                      <p:cBhvr>
                                        <p:cTn id="6" dur="3000" fill="hold"/>
                                        <p:tgtEl>
                                          <p:spTgt spid="11"/>
                                        </p:tgtEl>
                                        <p:attrNameLst>
                                          <p:attrName>ppt_x</p:attrName>
                                          <p:attrName>ppt_y</p:attrName>
                                        </p:attrNameLst>
                                      </p:cBhvr>
                                      <p:rCtr x="-5990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D76B-A7FA-4BB8-A436-D6F65687161B}"/>
              </a:ext>
            </a:extLst>
          </p:cNvPr>
          <p:cNvSpPr>
            <a:spLocks noGrp="1"/>
          </p:cNvSpPr>
          <p:nvPr>
            <p:ph type="title"/>
          </p:nvPr>
        </p:nvSpPr>
        <p:spPr>
          <a:xfrm>
            <a:off x="88652" y="771493"/>
            <a:ext cx="7289302" cy="1080938"/>
          </a:xfrm>
        </p:spPr>
        <p:txBody>
          <a:bodyPr/>
          <a:lstStyle/>
          <a:p>
            <a:pPr algn="ctr" rtl="1"/>
            <a:r>
              <a:rPr lang="he-IL" dirty="0">
                <a:solidFill>
                  <a:schemeClr val="bg2"/>
                </a:solidFill>
              </a:rPr>
              <a:t>מאפייני הגזע</a:t>
            </a:r>
            <a:endParaRPr lang="en-IL" dirty="0">
              <a:solidFill>
                <a:schemeClr val="bg2"/>
              </a:solidFill>
            </a:endParaRPr>
          </a:p>
        </p:txBody>
      </p:sp>
      <p:sp>
        <p:nvSpPr>
          <p:cNvPr id="3" name="Content Placeholder 2">
            <a:extLst>
              <a:ext uri="{FF2B5EF4-FFF2-40B4-BE49-F238E27FC236}">
                <a16:creationId xmlns:a16="http://schemas.microsoft.com/office/drawing/2014/main" id="{7B0675CC-2EB4-4F17-BA02-AB3E4FAEF549}"/>
              </a:ext>
            </a:extLst>
          </p:cNvPr>
          <p:cNvSpPr>
            <a:spLocks noGrp="1"/>
          </p:cNvSpPr>
          <p:nvPr>
            <p:ph idx="1"/>
          </p:nvPr>
        </p:nvSpPr>
        <p:spPr>
          <a:xfrm>
            <a:off x="841687" y="2224095"/>
            <a:ext cx="6007350" cy="3599316"/>
          </a:xfrm>
        </p:spPr>
        <p:txBody>
          <a:bodyPr/>
          <a:lstStyle/>
          <a:p>
            <a:pPr algn="r" rtl="1"/>
            <a:r>
              <a:rPr lang="he-IL" sz="1800" b="1" dirty="0">
                <a:latin typeface="inherit"/>
                <a:cs typeface="Arial" panose="020B0604020202020204" pitchFamily="34" charset="0"/>
              </a:rPr>
              <a:t>כלב גדול מאוד בעל פרווה כפולה המנשיר אותו פעמיים בשנה, פני הכלב פחוסות יחסית ועיניו קטנות המשדרות הבעה רצינית, אוזניים זקורות קדימה וזנב מסולסל כלפי מעלה.</a:t>
            </a:r>
          </a:p>
          <a:p>
            <a:pPr algn="r" rtl="1"/>
            <a:r>
              <a:rPr lang="he-IL" sz="1800" b="1" dirty="0">
                <a:latin typeface="inherit"/>
                <a:cs typeface="Arial" panose="020B0604020202020204" pitchFamily="34" charset="0"/>
              </a:rPr>
              <a:t>גובהו הממוצע של האקיטה הזכר נע בין 66 ל71 ס"מ, נקבה 61-66 ס"מ .</a:t>
            </a:r>
          </a:p>
          <a:p>
            <a:pPr algn="r" rtl="1"/>
            <a:r>
              <a:rPr lang="he-IL" sz="1800" b="1" dirty="0">
                <a:latin typeface="inherit"/>
                <a:cs typeface="Arial" panose="020B0604020202020204" pitchFamily="34" charset="0"/>
              </a:rPr>
              <a:t>משקלו הממוצע של הזכר עומד על כ54 ק"ג ונקבה 45 ק"ג.</a:t>
            </a:r>
          </a:p>
          <a:p>
            <a:pPr algn="r" rtl="1"/>
            <a:r>
              <a:rPr lang="he-IL" sz="1800" b="1" dirty="0">
                <a:latin typeface="inherit"/>
                <a:cs typeface="Arial" panose="020B0604020202020204" pitchFamily="34" charset="0"/>
              </a:rPr>
              <a:t>פרוות האקיטה האמריקאי, לעומת האקיטה היפני שצבעו חום בהיר, יכולה להיות בכל הצבעים.</a:t>
            </a:r>
          </a:p>
          <a:p>
            <a:pPr algn="r" rtl="1"/>
            <a:r>
              <a:rPr lang="he-IL" sz="1800" b="1" dirty="0">
                <a:latin typeface="inherit"/>
                <a:cs typeface="Arial" panose="020B0604020202020204" pitchFamily="34" charset="0"/>
              </a:rPr>
              <a:t>תוחלת החיים הממוצעת של האקיטה נעה בין 10-14 שנים. </a:t>
            </a:r>
          </a:p>
          <a:p>
            <a:pPr algn="r" rtl="1"/>
            <a:endParaRPr lang="en-IL" dirty="0"/>
          </a:p>
        </p:txBody>
      </p:sp>
      <p:pic>
        <p:nvPicPr>
          <p:cNvPr id="4" name="Picture 3">
            <a:extLst>
              <a:ext uri="{FF2B5EF4-FFF2-40B4-BE49-F238E27FC236}">
                <a16:creationId xmlns:a16="http://schemas.microsoft.com/office/drawing/2014/main" id="{18ECB0F0-0707-4D9F-911E-FF0B4C4C890B}"/>
              </a:ext>
            </a:extLst>
          </p:cNvPr>
          <p:cNvPicPr>
            <a:picLocks noChangeAspect="1"/>
          </p:cNvPicPr>
          <p:nvPr/>
        </p:nvPicPr>
        <p:blipFill rotWithShape="1">
          <a:blip r:embed="rId2"/>
          <a:srcRect t="13838" r="2205"/>
          <a:stretch/>
        </p:blipFill>
        <p:spPr>
          <a:xfrm>
            <a:off x="6962190" y="2098589"/>
            <a:ext cx="4648200" cy="3638550"/>
          </a:xfrm>
          <a:prstGeom prst="rect">
            <a:avLst/>
          </a:prstGeom>
        </p:spPr>
      </p:pic>
      <p:pic>
        <p:nvPicPr>
          <p:cNvPr id="5" name="Picture 4">
            <a:extLst>
              <a:ext uri="{FF2B5EF4-FFF2-40B4-BE49-F238E27FC236}">
                <a16:creationId xmlns:a16="http://schemas.microsoft.com/office/drawing/2014/main" id="{45AC4C94-EED0-4906-BEF2-AC3C3DBEB08D}"/>
              </a:ext>
            </a:extLst>
          </p:cNvPr>
          <p:cNvPicPr>
            <a:picLocks noChangeAspect="1"/>
          </p:cNvPicPr>
          <p:nvPr/>
        </p:nvPicPr>
        <p:blipFill rotWithShape="1">
          <a:blip r:embed="rId3"/>
          <a:srcRect l="30058" t="2647" r="32243" b="87665"/>
          <a:stretch/>
        </p:blipFill>
        <p:spPr>
          <a:xfrm>
            <a:off x="6962191" y="1401676"/>
            <a:ext cx="4648199" cy="576791"/>
          </a:xfrm>
          <a:prstGeom prst="rect">
            <a:avLst/>
          </a:prstGeom>
        </p:spPr>
      </p:pic>
      <p:grpSp>
        <p:nvGrpSpPr>
          <p:cNvPr id="12" name="Group 11">
            <a:extLst>
              <a:ext uri="{FF2B5EF4-FFF2-40B4-BE49-F238E27FC236}">
                <a16:creationId xmlns:a16="http://schemas.microsoft.com/office/drawing/2014/main" id="{69D42EAB-3F7A-4668-A81D-4F3D3C064515}"/>
              </a:ext>
            </a:extLst>
          </p:cNvPr>
          <p:cNvGrpSpPr/>
          <p:nvPr/>
        </p:nvGrpSpPr>
        <p:grpSpPr>
          <a:xfrm>
            <a:off x="6553701" y="2164779"/>
            <a:ext cx="386948" cy="3245353"/>
            <a:chOff x="6553701" y="2164779"/>
            <a:chExt cx="386948" cy="3245353"/>
          </a:xfrm>
        </p:grpSpPr>
        <p:pic>
          <p:nvPicPr>
            <p:cNvPr id="7" name="Picture 6">
              <a:extLst>
                <a:ext uri="{FF2B5EF4-FFF2-40B4-BE49-F238E27FC236}">
                  <a16:creationId xmlns:a16="http://schemas.microsoft.com/office/drawing/2014/main" id="{2DE78223-92AF-49C1-9941-21DE9A29EC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553701" y="3338354"/>
              <a:ext cx="386948" cy="460806"/>
            </a:xfrm>
            <a:prstGeom prst="rect">
              <a:avLst/>
            </a:prstGeom>
          </p:spPr>
        </p:pic>
        <p:pic>
          <p:nvPicPr>
            <p:cNvPr id="8" name="Picture 7">
              <a:extLst>
                <a:ext uri="{FF2B5EF4-FFF2-40B4-BE49-F238E27FC236}">
                  <a16:creationId xmlns:a16="http://schemas.microsoft.com/office/drawing/2014/main" id="{DDAE288F-E180-4B32-9DE3-835821D58A8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553701" y="4314326"/>
              <a:ext cx="386948" cy="460806"/>
            </a:xfrm>
            <a:prstGeom prst="rect">
              <a:avLst/>
            </a:prstGeom>
          </p:spPr>
        </p:pic>
        <p:pic>
          <p:nvPicPr>
            <p:cNvPr id="9" name="Picture 8">
              <a:extLst>
                <a:ext uri="{FF2B5EF4-FFF2-40B4-BE49-F238E27FC236}">
                  <a16:creationId xmlns:a16="http://schemas.microsoft.com/office/drawing/2014/main" id="{6ECBF41C-DB33-4D54-8C28-4487994E17C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553701" y="3917864"/>
              <a:ext cx="386948" cy="460806"/>
            </a:xfrm>
            <a:prstGeom prst="rect">
              <a:avLst/>
            </a:prstGeom>
          </p:spPr>
        </p:pic>
        <p:pic>
          <p:nvPicPr>
            <p:cNvPr id="10" name="Picture 9">
              <a:extLst>
                <a:ext uri="{FF2B5EF4-FFF2-40B4-BE49-F238E27FC236}">
                  <a16:creationId xmlns:a16="http://schemas.microsoft.com/office/drawing/2014/main" id="{2AD41535-B0D6-4D02-97A1-B495121B5DD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553701" y="4949326"/>
              <a:ext cx="386948" cy="460806"/>
            </a:xfrm>
            <a:prstGeom prst="rect">
              <a:avLst/>
            </a:prstGeom>
          </p:spPr>
        </p:pic>
        <p:pic>
          <p:nvPicPr>
            <p:cNvPr id="11" name="Picture 10">
              <a:extLst>
                <a:ext uri="{FF2B5EF4-FFF2-40B4-BE49-F238E27FC236}">
                  <a16:creationId xmlns:a16="http://schemas.microsoft.com/office/drawing/2014/main" id="{F01E52DB-451F-4E3C-B311-9A1BEBADFFA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553701" y="2164779"/>
              <a:ext cx="386948" cy="460806"/>
            </a:xfrm>
            <a:prstGeom prst="rect">
              <a:avLst/>
            </a:prstGeom>
          </p:spPr>
        </p:pic>
      </p:grpSp>
      <p:pic>
        <p:nvPicPr>
          <p:cNvPr id="14" name="Picture 13">
            <a:extLst>
              <a:ext uri="{FF2B5EF4-FFF2-40B4-BE49-F238E27FC236}">
                <a16:creationId xmlns:a16="http://schemas.microsoft.com/office/drawing/2014/main" id="{0A87D958-F2D2-46A5-AD66-3FC23F2C39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862" b="93085" l="3862" r="92683">
                        <a14:foregroundMark x1="5894" y1="7181" x2="6504" y2="19149"/>
                        <a14:foregroundMark x1="6504" y1="6649" x2="13415" y2="14894"/>
                        <a14:foregroundMark x1="11179" y1="12500" x2="19512" y2="10372"/>
                        <a14:foregroundMark x1="21138" y1="4787" x2="18496" y2="10904"/>
                        <a14:foregroundMark x1="21341" y1="4787" x2="25203" y2="10372"/>
                        <a14:foregroundMark x1="25203" y1="10372" x2="26423" y2="15426"/>
                        <a14:foregroundMark x1="7114" y1="20213" x2="11382" y2="34574"/>
                        <a14:foregroundMark x1="12398" y1="36170" x2="19919" y2="39362"/>
                        <a14:foregroundMark x1="19919" y1="39894" x2="19106" y2="40957"/>
                        <a14:foregroundMark x1="19919" y1="40957" x2="22764" y2="48404"/>
                        <a14:foregroundMark x1="23171" y1="48138" x2="29472" y2="53191"/>
                        <a14:foregroundMark x1="30691" y1="55053" x2="32724" y2="70745"/>
                        <a14:foregroundMark x1="32114" y1="73404" x2="27439" y2="84840"/>
                        <a14:foregroundMark x1="25813" y1="13564" x2="48984" y2="22340"/>
                        <a14:foregroundMark x1="46138" y1="21011" x2="68699" y2="17287"/>
                        <a14:foregroundMark x1="80691" y1="78989" x2="72764" y2="93085"/>
                        <a14:foregroundMark x1="76829" y1="73670" x2="78659" y2="79521"/>
                        <a14:backgroundMark x1="5285" y1="26596" x2="13821" y2="42553"/>
                        <a14:backgroundMark x1="13821" y1="42553" x2="14634" y2="42287"/>
                        <a14:backgroundMark x1="14634" y1="42287" x2="14634" y2="42287"/>
                        <a14:backgroundMark x1="14634" y1="42287" x2="14634" y2="42287"/>
                        <a14:backgroundMark x1="14634" y1="42287" x2="24593" y2="54255"/>
                        <a14:backgroundMark x1="24593" y1="53191" x2="26423" y2="51862"/>
                        <a14:backgroundMark x1="29268" y1="55851" x2="30691" y2="61968"/>
                        <a14:backgroundMark x1="46341" y1="68351" x2="44919" y2="58777"/>
                        <a14:backgroundMark x1="45325" y1="57713" x2="61585" y2="53191"/>
                        <a14:backgroundMark x1="60772" y1="53191" x2="60976" y2="53191"/>
                        <a14:backgroundMark x1="60976" y1="53191" x2="60976" y2="53191"/>
                        <a14:backgroundMark x1="81707" y1="84043" x2="80081" y2="92553"/>
                        <a14:backgroundMark x1="89837" y1="44415" x2="90244" y2="45213"/>
                        <a14:backgroundMark x1="90447" y1="46543" x2="90650" y2="63564"/>
                        <a14:backgroundMark x1="66667" y1="89362" x2="71748" y2="84043"/>
                      </a14:backgroundRemoval>
                    </a14:imgEffect>
                  </a14:imgLayer>
                </a14:imgProps>
              </a:ext>
            </a:extLst>
          </a:blip>
          <a:stretch>
            <a:fillRect/>
          </a:stretch>
        </p:blipFill>
        <p:spPr>
          <a:xfrm>
            <a:off x="12192000" y="4997081"/>
            <a:ext cx="2550319" cy="1949025"/>
          </a:xfrm>
          <a:prstGeom prst="rect">
            <a:avLst/>
          </a:prstGeom>
        </p:spPr>
      </p:pic>
    </p:spTree>
    <p:extLst>
      <p:ext uri="{BB962C8B-B14F-4D97-AF65-F5344CB8AC3E}">
        <p14:creationId xmlns:p14="http://schemas.microsoft.com/office/powerpoint/2010/main" val="8741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accel="50000" decel="50000" fill="hold" nodeType="clickEffect">
                                  <p:stCondLst>
                                    <p:cond delay="0"/>
                                  </p:stCondLst>
                                  <p:childTnLst>
                                    <p:animMotion origin="layout" path="M -0.00013 -1.85185E-6 C -0.01563 -0.01898 -0.03477 -0.03704 -0.07292 -0.03704 C -0.11654 -0.03704 -0.13047 -0.01898 -0.14505 -1.85185E-6 C -0.1642 0.02107 -0.17878 0.0419 -0.22722 0.0419 C -0.26927 0.0419 -0.28438 0.02107 -0.30391 -1.85185E-6 C -0.31224 -0.01898 -0.33216 -0.03704 -0.37474 -0.03704 C -0.41354 -0.03704 -0.43321 -0.01898 -0.44714 -1.85185E-6 C -0.46159 0.02107 -0.48086 0.0419 -0.52448 0.0419 C -0.56732 0.0419 -0.60026 -1.85185E-6 -0.60026 0.00023 C -0.61485 -0.01898 -0.62969 -0.03704 -0.67253 -0.03704 C -0.71602 -0.03704 -0.72982 -0.01898 -0.74375 -1.85185E-6 C -0.7638 0.02107 -0.77761 0.0419 -0.82683 0.0419 C -0.86888 0.0419 -0.88334 0.02107 -0.89792 -1.85185E-6 C -0.91693 -0.01898 -0.93164 -0.03704 -0.97461 -0.03704 C -1.01263 -0.03704 -1.03203 -0.01898 -1.04597 -1.85185E-6 C -1.06042 0.02107 -1.07956 0.0419 -1.12318 0.0419 C -1.16615 0.0419 -1.18021 0.02107 -1.19831 -1.85185E-6 " pathEditMode="relative" rAng="0" ptsTypes="AAAAAAAAAAAAAAAAA">
                                      <p:cBhvr>
                                        <p:cTn id="6" dur="3000" fill="hold"/>
                                        <p:tgtEl>
                                          <p:spTgt spid="14"/>
                                        </p:tgtEl>
                                        <p:attrNameLst>
                                          <p:attrName>ppt_x</p:attrName>
                                          <p:attrName>ppt_y</p:attrName>
                                        </p:attrNameLst>
                                      </p:cBhvr>
                                      <p:rCtr x="-5990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75F1F-ECCE-4134-BFF2-7C14926568CF}"/>
              </a:ext>
            </a:extLst>
          </p:cNvPr>
          <p:cNvSpPr>
            <a:spLocks noGrp="1"/>
          </p:cNvSpPr>
          <p:nvPr>
            <p:ph type="title"/>
          </p:nvPr>
        </p:nvSpPr>
        <p:spPr/>
        <p:txBody>
          <a:bodyPr/>
          <a:lstStyle/>
          <a:p>
            <a:pPr algn="ctr" rtl="1"/>
            <a:r>
              <a:rPr lang="he-IL" dirty="0">
                <a:solidFill>
                  <a:schemeClr val="bg2"/>
                </a:solidFill>
              </a:rPr>
              <a:t>אופי</a:t>
            </a:r>
            <a:endParaRPr lang="en-IL" dirty="0">
              <a:solidFill>
                <a:schemeClr val="bg2"/>
              </a:solidFill>
            </a:endParaRPr>
          </a:p>
        </p:txBody>
      </p:sp>
      <p:sp>
        <p:nvSpPr>
          <p:cNvPr id="3" name="Content Placeholder 2">
            <a:extLst>
              <a:ext uri="{FF2B5EF4-FFF2-40B4-BE49-F238E27FC236}">
                <a16:creationId xmlns:a16="http://schemas.microsoft.com/office/drawing/2014/main" id="{C809F878-7D48-4ED0-81FD-60223C14A997}"/>
              </a:ext>
            </a:extLst>
          </p:cNvPr>
          <p:cNvSpPr>
            <a:spLocks noGrp="1"/>
          </p:cNvSpPr>
          <p:nvPr>
            <p:ph idx="1"/>
          </p:nvPr>
        </p:nvSpPr>
        <p:spPr/>
        <p:txBody>
          <a:bodyPr/>
          <a:lstStyle/>
          <a:p>
            <a:pPr algn="r" rtl="1"/>
            <a:r>
              <a:rPr lang="he-IL" sz="1800" b="1" dirty="0">
                <a:latin typeface="inherit"/>
                <a:cs typeface="Arial" panose="020B0604020202020204" pitchFamily="34" charset="0"/>
              </a:rPr>
              <a:t>אקיטה אמריקאי הוא כלב חזק טריטוריאלי ונבון מאד. יכול להיות כלב שמירה מצויין, עדין עם בני משפחתו אך במהירות יכול לתקוף זרים ולפעמים אפילו את החלש במשפחתו.</a:t>
            </a:r>
          </a:p>
          <a:p>
            <a:pPr algn="r" rtl="1"/>
            <a:r>
              <a:rPr lang="he-IL" sz="1800" b="1" dirty="0">
                <a:latin typeface="inherit"/>
                <a:cs typeface="Arial" panose="020B0604020202020204" pitchFamily="34" charset="0"/>
              </a:rPr>
              <a:t>אקיטה הוא כלב מאוד איטיליגנטי משמע הוא זקוק ל</a:t>
            </a:r>
            <a:r>
              <a:rPr lang="he-IL" altLang="en-IL" sz="1800" b="1" dirty="0">
                <a:latin typeface="inherit"/>
                <a:cs typeface="Arial" panose="020B0604020202020204" pitchFamily="34" charset="0"/>
              </a:rPr>
              <a:t>גירוי מנטלי וטיפה פיזי אחרת ישתעמם ועלול לייצר בעיות התנהגות כגון:</a:t>
            </a:r>
          </a:p>
          <a:p>
            <a:pPr algn="r" rtl="1"/>
            <a:r>
              <a:rPr lang="he-IL" altLang="en-IL" sz="1800" b="1" dirty="0">
                <a:latin typeface="inherit"/>
                <a:cs typeface="Arial" panose="020B0604020202020204" pitchFamily="34" charset="0"/>
              </a:rPr>
              <a:t> נבחנות,</a:t>
            </a:r>
          </a:p>
          <a:p>
            <a:pPr algn="r" rtl="1"/>
            <a:r>
              <a:rPr lang="he-IL" altLang="en-IL" sz="1800" b="1" dirty="0">
                <a:latin typeface="inherit"/>
                <a:cs typeface="Arial" panose="020B0604020202020204" pitchFamily="34" charset="0"/>
              </a:rPr>
              <a:t> הריסת רכוש,</a:t>
            </a:r>
          </a:p>
          <a:p>
            <a:pPr algn="r" rtl="1"/>
            <a:r>
              <a:rPr lang="he-IL" altLang="en-IL" sz="1800" b="1" dirty="0">
                <a:latin typeface="inherit"/>
                <a:cs typeface="Arial" panose="020B0604020202020204" pitchFamily="34" charset="0"/>
              </a:rPr>
              <a:t>חפירות בגינה,</a:t>
            </a:r>
          </a:p>
          <a:p>
            <a:pPr algn="r" rtl="1"/>
            <a:r>
              <a:rPr lang="he-IL" altLang="en-IL" sz="1800" b="1" dirty="0">
                <a:latin typeface="inherit"/>
                <a:cs typeface="Arial" panose="020B0604020202020204" pitchFamily="34" charset="0"/>
              </a:rPr>
              <a:t>ותוקפנות.</a:t>
            </a:r>
            <a:endParaRPr lang="en-IL" altLang="en-IL" sz="1800" b="1" dirty="0">
              <a:latin typeface="inherit"/>
              <a:cs typeface="Arial" panose="020B0604020202020204" pitchFamily="34" charset="0"/>
            </a:endParaRPr>
          </a:p>
          <a:p>
            <a:pPr algn="r" rtl="1"/>
            <a:endParaRPr lang="en-IL" dirty="0"/>
          </a:p>
        </p:txBody>
      </p:sp>
      <p:pic>
        <p:nvPicPr>
          <p:cNvPr id="4" name="Picture 3">
            <a:extLst>
              <a:ext uri="{FF2B5EF4-FFF2-40B4-BE49-F238E27FC236}">
                <a16:creationId xmlns:a16="http://schemas.microsoft.com/office/drawing/2014/main" id="{2F6FCF70-551B-48F4-88C6-22E5A2329615}"/>
              </a:ext>
            </a:extLst>
          </p:cNvPr>
          <p:cNvPicPr>
            <a:picLocks noChangeAspect="1"/>
          </p:cNvPicPr>
          <p:nvPr/>
        </p:nvPicPr>
        <p:blipFill>
          <a:blip r:embed="rId2"/>
          <a:stretch>
            <a:fillRect/>
          </a:stretch>
        </p:blipFill>
        <p:spPr>
          <a:xfrm>
            <a:off x="3964337" y="3712464"/>
            <a:ext cx="2037175" cy="1792224"/>
          </a:xfrm>
          <a:prstGeom prst="rect">
            <a:avLst/>
          </a:prstGeom>
        </p:spPr>
      </p:pic>
      <p:pic>
        <p:nvPicPr>
          <p:cNvPr id="6" name="Picture 5">
            <a:extLst>
              <a:ext uri="{FF2B5EF4-FFF2-40B4-BE49-F238E27FC236}">
                <a16:creationId xmlns:a16="http://schemas.microsoft.com/office/drawing/2014/main" id="{9BBFB181-A2AE-483F-B6F2-4A68936991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rot="395004">
            <a:off x="9980700" y="2868517"/>
            <a:ext cx="386948" cy="460806"/>
          </a:xfrm>
          <a:prstGeom prst="rect">
            <a:avLst/>
          </a:prstGeom>
        </p:spPr>
      </p:pic>
      <p:pic>
        <p:nvPicPr>
          <p:cNvPr id="11" name="Picture 10">
            <a:extLst>
              <a:ext uri="{FF2B5EF4-FFF2-40B4-BE49-F238E27FC236}">
                <a16:creationId xmlns:a16="http://schemas.microsoft.com/office/drawing/2014/main" id="{81FF0AFD-D3A2-47D4-A359-A23F7F0E020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9985449" y="2336873"/>
            <a:ext cx="386948" cy="460806"/>
          </a:xfrm>
          <a:prstGeom prst="rect">
            <a:avLst/>
          </a:prstGeom>
        </p:spPr>
      </p:pic>
      <p:pic>
        <p:nvPicPr>
          <p:cNvPr id="12" name="Picture 11">
            <a:extLst>
              <a:ext uri="{FF2B5EF4-FFF2-40B4-BE49-F238E27FC236}">
                <a16:creationId xmlns:a16="http://schemas.microsoft.com/office/drawing/2014/main" id="{10832E2C-07FE-4AC5-93BD-AF333C89E9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015060" y="3902294"/>
            <a:ext cx="318229" cy="426476"/>
          </a:xfrm>
          <a:prstGeom prst="rect">
            <a:avLst/>
          </a:prstGeom>
          <a:ln>
            <a:noFill/>
          </a:ln>
        </p:spPr>
      </p:pic>
      <p:pic>
        <p:nvPicPr>
          <p:cNvPr id="13" name="Picture 12">
            <a:extLst>
              <a:ext uri="{FF2B5EF4-FFF2-40B4-BE49-F238E27FC236}">
                <a16:creationId xmlns:a16="http://schemas.microsoft.com/office/drawing/2014/main" id="{97984022-4001-41C6-B19C-8E5B3444F4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015060" y="4720712"/>
            <a:ext cx="318229" cy="426476"/>
          </a:xfrm>
          <a:prstGeom prst="rect">
            <a:avLst/>
          </a:prstGeom>
          <a:ln>
            <a:noFill/>
          </a:ln>
        </p:spPr>
      </p:pic>
      <p:pic>
        <p:nvPicPr>
          <p:cNvPr id="14" name="Picture 13">
            <a:extLst>
              <a:ext uri="{FF2B5EF4-FFF2-40B4-BE49-F238E27FC236}">
                <a16:creationId xmlns:a16="http://schemas.microsoft.com/office/drawing/2014/main" id="{77A3A7E9-2BAA-4B59-AC8B-7117A8ED9C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015060" y="3547313"/>
            <a:ext cx="318229" cy="426476"/>
          </a:xfrm>
          <a:prstGeom prst="rect">
            <a:avLst/>
          </a:prstGeom>
          <a:ln>
            <a:noFill/>
          </a:ln>
        </p:spPr>
      </p:pic>
      <p:pic>
        <p:nvPicPr>
          <p:cNvPr id="15" name="Picture 14">
            <a:extLst>
              <a:ext uri="{FF2B5EF4-FFF2-40B4-BE49-F238E27FC236}">
                <a16:creationId xmlns:a16="http://schemas.microsoft.com/office/drawing/2014/main" id="{EC619008-D4F4-4ED9-AEAB-97419CAAC0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015060" y="4328770"/>
            <a:ext cx="318229" cy="426476"/>
          </a:xfrm>
          <a:prstGeom prst="rect">
            <a:avLst/>
          </a:prstGeom>
          <a:ln>
            <a:noFill/>
          </a:ln>
        </p:spPr>
      </p:pic>
      <p:pic>
        <p:nvPicPr>
          <p:cNvPr id="17" name="Picture 16">
            <a:extLst>
              <a:ext uri="{FF2B5EF4-FFF2-40B4-BE49-F238E27FC236}">
                <a16:creationId xmlns:a16="http://schemas.microsoft.com/office/drawing/2014/main" id="{CD2DFE0D-246A-4740-9C5E-ADC7C7EE4A9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862" b="93085" l="3862" r="92683">
                        <a14:foregroundMark x1="5894" y1="7181" x2="6504" y2="19149"/>
                        <a14:foregroundMark x1="6504" y1="6649" x2="13415" y2="14894"/>
                        <a14:foregroundMark x1="11179" y1="12500" x2="19512" y2="10372"/>
                        <a14:foregroundMark x1="21138" y1="4787" x2="18496" y2="10904"/>
                        <a14:foregroundMark x1="21341" y1="4787" x2="25203" y2="10372"/>
                        <a14:foregroundMark x1="25203" y1="10372" x2="26423" y2="15426"/>
                        <a14:foregroundMark x1="7114" y1="20213" x2="11382" y2="34574"/>
                        <a14:foregroundMark x1="12398" y1="36170" x2="19919" y2="39362"/>
                        <a14:foregroundMark x1="19919" y1="39894" x2="19106" y2="40957"/>
                        <a14:foregroundMark x1="19919" y1="40957" x2="22764" y2="48404"/>
                        <a14:foregroundMark x1="23171" y1="48138" x2="29472" y2="53191"/>
                        <a14:foregroundMark x1="30691" y1="55053" x2="32724" y2="70745"/>
                        <a14:foregroundMark x1="32114" y1="73404" x2="27439" y2="84840"/>
                        <a14:foregroundMark x1="25813" y1="13564" x2="48984" y2="22340"/>
                        <a14:foregroundMark x1="46138" y1="21011" x2="68699" y2="17287"/>
                        <a14:foregroundMark x1="80691" y1="78989" x2="72764" y2="93085"/>
                        <a14:foregroundMark x1="76829" y1="73670" x2="78659" y2="79521"/>
                        <a14:backgroundMark x1="5285" y1="26596" x2="13821" y2="42553"/>
                        <a14:backgroundMark x1="13821" y1="42553" x2="14634" y2="42287"/>
                        <a14:backgroundMark x1="14634" y1="42287" x2="14634" y2="42287"/>
                        <a14:backgroundMark x1="14634" y1="42287" x2="14634" y2="42287"/>
                        <a14:backgroundMark x1="14634" y1="42287" x2="24593" y2="54255"/>
                        <a14:backgroundMark x1="24593" y1="53191" x2="26423" y2="51862"/>
                        <a14:backgroundMark x1="29268" y1="55851" x2="30691" y2="61968"/>
                        <a14:backgroundMark x1="46341" y1="68351" x2="44919" y2="58777"/>
                        <a14:backgroundMark x1="45325" y1="57713" x2="61585" y2="53191"/>
                        <a14:backgroundMark x1="60772" y1="53191" x2="60976" y2="53191"/>
                        <a14:backgroundMark x1="60976" y1="53191" x2="60976" y2="53191"/>
                        <a14:backgroundMark x1="81707" y1="84043" x2="80081" y2="92553"/>
                        <a14:backgroundMark x1="89837" y1="44415" x2="90244" y2="45213"/>
                        <a14:backgroundMark x1="90447" y1="46543" x2="90650" y2="63564"/>
                        <a14:backgroundMark x1="66667" y1="89362" x2="71748" y2="84043"/>
                      </a14:backgroundRemoval>
                    </a14:imgEffect>
                  </a14:imgLayer>
                </a14:imgProps>
              </a:ext>
            </a:extLst>
          </a:blip>
          <a:stretch>
            <a:fillRect/>
          </a:stretch>
        </p:blipFill>
        <p:spPr>
          <a:xfrm>
            <a:off x="12192000" y="4997081"/>
            <a:ext cx="2550319" cy="1949025"/>
          </a:xfrm>
          <a:prstGeom prst="rect">
            <a:avLst/>
          </a:prstGeom>
        </p:spPr>
      </p:pic>
    </p:spTree>
    <p:extLst>
      <p:ext uri="{BB962C8B-B14F-4D97-AF65-F5344CB8AC3E}">
        <p14:creationId xmlns:p14="http://schemas.microsoft.com/office/powerpoint/2010/main" val="353033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path" presetSubtype="0" accel="50000" decel="50000" fill="hold" nodeType="clickEffect">
                                  <p:stCondLst>
                                    <p:cond delay="0"/>
                                  </p:stCondLst>
                                  <p:childTnLst>
                                    <p:animMotion origin="layout" path="M -0.00013 -1.85185E-6 C -0.01563 -0.01898 -0.03477 -0.03704 -0.07292 -0.03704 C -0.11654 -0.03704 -0.13047 -0.01898 -0.14505 -1.85185E-6 C -0.1642 0.02107 -0.17878 0.0419 -0.22722 0.0419 C -0.26927 0.0419 -0.28438 0.02107 -0.30391 -1.85185E-6 C -0.31224 -0.01898 -0.33216 -0.03704 -0.37474 -0.03704 C -0.41354 -0.03704 -0.43321 -0.01898 -0.44714 -1.85185E-6 C -0.46159 0.02107 -0.48086 0.0419 -0.52448 0.0419 C -0.56732 0.0419 -0.60026 -1.85185E-6 -0.60026 0.00023 C -0.61485 -0.01898 -0.62969 -0.03704 -0.67253 -0.03704 C -0.71602 -0.03704 -0.72982 -0.01898 -0.74375 -1.85185E-6 C -0.7638 0.02107 -0.77761 0.0419 -0.82683 0.0419 C -0.86888 0.0419 -0.88334 0.02107 -0.89792 -1.85185E-6 C -0.91693 -0.01898 -0.93164 -0.03704 -0.97461 -0.03704 C -1.01263 -0.03704 -1.03203 -0.01898 -1.04597 -1.85185E-6 C -1.06042 0.02107 -1.07956 0.0419 -1.12318 0.0419 C -1.16615 0.0419 -1.18021 0.02107 -1.19831 -1.85185E-6 " pathEditMode="relative" rAng="0" ptsTypes="AAAAAAAAAAAAAAAAA">
                                      <p:cBhvr>
                                        <p:cTn id="14" dur="3000" fill="hold"/>
                                        <p:tgtEl>
                                          <p:spTgt spid="17"/>
                                        </p:tgtEl>
                                        <p:attrNameLst>
                                          <p:attrName>ppt_x</p:attrName>
                                          <p:attrName>ppt_y</p:attrName>
                                        </p:attrNameLst>
                                      </p:cBhvr>
                                      <p:rCtr x="-5990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2B99-077A-4199-A856-D858FAE2A6D8}"/>
              </a:ext>
            </a:extLst>
          </p:cNvPr>
          <p:cNvSpPr>
            <a:spLocks noGrp="1"/>
          </p:cNvSpPr>
          <p:nvPr>
            <p:ph type="title"/>
          </p:nvPr>
        </p:nvSpPr>
        <p:spPr/>
        <p:txBody>
          <a:bodyPr/>
          <a:lstStyle/>
          <a:p>
            <a:pPr algn="ctr"/>
            <a:r>
              <a:rPr lang="he-IL" dirty="0">
                <a:solidFill>
                  <a:schemeClr val="bg2"/>
                </a:solidFill>
              </a:rPr>
              <a:t>בעיות בריאות נפוצות</a:t>
            </a:r>
            <a:endParaRPr lang="en-IL" dirty="0">
              <a:solidFill>
                <a:schemeClr val="bg2"/>
              </a:solidFill>
            </a:endParaRPr>
          </a:p>
        </p:txBody>
      </p:sp>
      <p:sp>
        <p:nvSpPr>
          <p:cNvPr id="3" name="Content Placeholder 2">
            <a:extLst>
              <a:ext uri="{FF2B5EF4-FFF2-40B4-BE49-F238E27FC236}">
                <a16:creationId xmlns:a16="http://schemas.microsoft.com/office/drawing/2014/main" id="{3F167438-F418-4610-A2C9-653DDCED2BAC}"/>
              </a:ext>
            </a:extLst>
          </p:cNvPr>
          <p:cNvSpPr>
            <a:spLocks noGrp="1"/>
          </p:cNvSpPr>
          <p:nvPr>
            <p:ph idx="1"/>
          </p:nvPr>
        </p:nvSpPr>
        <p:spPr>
          <a:xfrm>
            <a:off x="6976872" y="2007689"/>
            <a:ext cx="2366334" cy="3599316"/>
          </a:xfrm>
        </p:spPr>
        <p:txBody>
          <a:bodyPr>
            <a:normAutofit/>
          </a:bodyPr>
          <a:lstStyle/>
          <a:p>
            <a:pPr algn="r" rtl="1"/>
            <a:r>
              <a:rPr lang="he-IL" b="1" dirty="0"/>
              <a:t>בעיות בעור,</a:t>
            </a:r>
            <a:endParaRPr lang="en-US" b="1" dirty="0"/>
          </a:p>
          <a:p>
            <a:pPr algn="r" rtl="1"/>
            <a:r>
              <a:rPr lang="he-IL" b="1" dirty="0"/>
              <a:t> עיניים, </a:t>
            </a:r>
            <a:endParaRPr lang="en-US" b="1" dirty="0"/>
          </a:p>
          <a:p>
            <a:pPr algn="r" rtl="1"/>
            <a:r>
              <a:rPr lang="he-IL" b="1" dirty="0"/>
              <a:t>מפרקים,</a:t>
            </a:r>
            <a:endParaRPr lang="en-US" b="1" dirty="0"/>
          </a:p>
          <a:p>
            <a:pPr algn="r" rtl="1"/>
            <a:r>
              <a:rPr lang="he-IL" b="1" dirty="0"/>
              <a:t> עצמות,</a:t>
            </a:r>
          </a:p>
          <a:p>
            <a:pPr algn="r" rtl="1"/>
            <a:r>
              <a:rPr lang="he-IL" b="1" dirty="0"/>
              <a:t>סרטן,</a:t>
            </a:r>
            <a:endParaRPr lang="en-US" b="1" dirty="0"/>
          </a:p>
        </p:txBody>
      </p:sp>
      <p:pic>
        <p:nvPicPr>
          <p:cNvPr id="4" name="גרפיקה 19" descr="סטטוסקופ קו מיתאר">
            <a:extLst>
              <a:ext uri="{FF2B5EF4-FFF2-40B4-BE49-F238E27FC236}">
                <a16:creationId xmlns:a16="http://schemas.microsoft.com/office/drawing/2014/main" id="{A235F00A-21A3-46C5-8779-4CE8C3D687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09237" y="651389"/>
            <a:ext cx="914400" cy="914400"/>
          </a:xfrm>
          <a:prstGeom prst="rect">
            <a:avLst/>
          </a:prstGeom>
        </p:spPr>
      </p:pic>
      <p:pic>
        <p:nvPicPr>
          <p:cNvPr id="5" name="גרפיקה 22" descr="מחט קו מיתאר">
            <a:extLst>
              <a:ext uri="{FF2B5EF4-FFF2-40B4-BE49-F238E27FC236}">
                <a16:creationId xmlns:a16="http://schemas.microsoft.com/office/drawing/2014/main" id="{9CFC6BD5-2112-4A56-ADF6-EC9C3D75354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77600" y="940475"/>
            <a:ext cx="914400" cy="914400"/>
          </a:xfrm>
          <a:prstGeom prst="rect">
            <a:avLst/>
          </a:prstGeom>
        </p:spPr>
      </p:pic>
      <p:sp>
        <p:nvSpPr>
          <p:cNvPr id="8" name="Content Placeholder 2">
            <a:extLst>
              <a:ext uri="{FF2B5EF4-FFF2-40B4-BE49-F238E27FC236}">
                <a16:creationId xmlns:a16="http://schemas.microsoft.com/office/drawing/2014/main" id="{F0F771E4-4E69-4CEC-B361-FE73B703BEE6}"/>
              </a:ext>
            </a:extLst>
          </p:cNvPr>
          <p:cNvSpPr txBox="1">
            <a:spLocks/>
          </p:cNvSpPr>
          <p:nvPr/>
        </p:nvSpPr>
        <p:spPr>
          <a:xfrm>
            <a:off x="4820850" y="2007689"/>
            <a:ext cx="2366334"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r" rtl="1"/>
            <a:r>
              <a:rPr lang="he-IL" b="1" dirty="0"/>
              <a:t>בעיות דם,</a:t>
            </a:r>
            <a:endParaRPr lang="en-US" b="1" dirty="0"/>
          </a:p>
          <a:p>
            <a:pPr algn="r" rtl="1"/>
            <a:r>
              <a:rPr lang="he-IL" b="1" dirty="0"/>
              <a:t>אפילפסיה,</a:t>
            </a:r>
            <a:endParaRPr lang="en-US" b="1" dirty="0"/>
          </a:p>
          <a:p>
            <a:pPr algn="r" rtl="1"/>
            <a:r>
              <a:rPr lang="he-IL" b="1" dirty="0"/>
              <a:t>דלקות,</a:t>
            </a:r>
            <a:endParaRPr lang="en-US" b="1" dirty="0"/>
          </a:p>
          <a:p>
            <a:pPr algn="r" rtl="1"/>
            <a:r>
              <a:rPr lang="he-IL" b="1" dirty="0"/>
              <a:t>סכרת </a:t>
            </a:r>
            <a:endParaRPr lang="en-US" b="1" dirty="0"/>
          </a:p>
          <a:p>
            <a:pPr algn="r" rtl="1"/>
            <a:r>
              <a:rPr lang="he-IL" b="1" dirty="0"/>
              <a:t>והיפוך קיבה</a:t>
            </a:r>
            <a:endParaRPr lang="en-US" b="1" dirty="0"/>
          </a:p>
        </p:txBody>
      </p:sp>
      <p:pic>
        <p:nvPicPr>
          <p:cNvPr id="10" name="Picture 9">
            <a:extLst>
              <a:ext uri="{FF2B5EF4-FFF2-40B4-BE49-F238E27FC236}">
                <a16:creationId xmlns:a16="http://schemas.microsoft.com/office/drawing/2014/main" id="{AFAC0E06-9A27-4326-8506-80501B31F19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9080174" y="3884764"/>
            <a:ext cx="318229" cy="426476"/>
          </a:xfrm>
          <a:prstGeom prst="rect">
            <a:avLst/>
          </a:prstGeom>
        </p:spPr>
      </p:pic>
      <p:pic>
        <p:nvPicPr>
          <p:cNvPr id="11" name="Picture 10">
            <a:extLst>
              <a:ext uri="{FF2B5EF4-FFF2-40B4-BE49-F238E27FC236}">
                <a16:creationId xmlns:a16="http://schemas.microsoft.com/office/drawing/2014/main" id="{6F1FA770-EEE6-4EBB-8234-C7A656651B4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9080174" y="3432478"/>
            <a:ext cx="318229" cy="426476"/>
          </a:xfrm>
          <a:prstGeom prst="rect">
            <a:avLst/>
          </a:prstGeom>
        </p:spPr>
      </p:pic>
      <p:pic>
        <p:nvPicPr>
          <p:cNvPr id="12" name="Picture 11">
            <a:extLst>
              <a:ext uri="{FF2B5EF4-FFF2-40B4-BE49-F238E27FC236}">
                <a16:creationId xmlns:a16="http://schemas.microsoft.com/office/drawing/2014/main" id="{A3447E4E-1465-4C7B-AF27-91102299BE4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9087691" y="2980192"/>
            <a:ext cx="318229" cy="426476"/>
          </a:xfrm>
          <a:prstGeom prst="rect">
            <a:avLst/>
          </a:prstGeom>
        </p:spPr>
      </p:pic>
      <p:pic>
        <p:nvPicPr>
          <p:cNvPr id="13" name="Picture 12">
            <a:extLst>
              <a:ext uri="{FF2B5EF4-FFF2-40B4-BE49-F238E27FC236}">
                <a16:creationId xmlns:a16="http://schemas.microsoft.com/office/drawing/2014/main" id="{E61EC10D-5B50-459E-8403-2D8F2C52A80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9080174" y="2527906"/>
            <a:ext cx="318229" cy="426476"/>
          </a:xfrm>
          <a:prstGeom prst="rect">
            <a:avLst/>
          </a:prstGeom>
        </p:spPr>
      </p:pic>
      <p:pic>
        <p:nvPicPr>
          <p:cNvPr id="14" name="Picture 13">
            <a:extLst>
              <a:ext uri="{FF2B5EF4-FFF2-40B4-BE49-F238E27FC236}">
                <a16:creationId xmlns:a16="http://schemas.microsoft.com/office/drawing/2014/main" id="{9D65A5C9-71F8-41B8-AFD3-61B0781D187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868955" y="2026839"/>
            <a:ext cx="318229" cy="426476"/>
          </a:xfrm>
          <a:prstGeom prst="rect">
            <a:avLst/>
          </a:prstGeom>
        </p:spPr>
      </p:pic>
      <p:pic>
        <p:nvPicPr>
          <p:cNvPr id="15" name="Picture 14">
            <a:extLst>
              <a:ext uri="{FF2B5EF4-FFF2-40B4-BE49-F238E27FC236}">
                <a16:creationId xmlns:a16="http://schemas.microsoft.com/office/drawing/2014/main" id="{21EBDA83-897C-4B97-B992-325663ABD59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9080174" y="2075620"/>
            <a:ext cx="318229" cy="426476"/>
          </a:xfrm>
          <a:prstGeom prst="rect">
            <a:avLst/>
          </a:prstGeom>
        </p:spPr>
      </p:pic>
      <p:pic>
        <p:nvPicPr>
          <p:cNvPr id="16" name="Picture 15">
            <a:extLst>
              <a:ext uri="{FF2B5EF4-FFF2-40B4-BE49-F238E27FC236}">
                <a16:creationId xmlns:a16="http://schemas.microsoft.com/office/drawing/2014/main" id="{931D6F1D-2A03-4AE8-98E3-3D1F4F4932F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868955" y="2473233"/>
            <a:ext cx="318229" cy="426476"/>
          </a:xfrm>
          <a:prstGeom prst="rect">
            <a:avLst/>
          </a:prstGeom>
        </p:spPr>
      </p:pic>
      <p:pic>
        <p:nvPicPr>
          <p:cNvPr id="17" name="Picture 16">
            <a:extLst>
              <a:ext uri="{FF2B5EF4-FFF2-40B4-BE49-F238E27FC236}">
                <a16:creationId xmlns:a16="http://schemas.microsoft.com/office/drawing/2014/main" id="{FDC4D073-2794-4095-BD3C-CCE717E48B2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868955" y="2951724"/>
            <a:ext cx="318229" cy="426476"/>
          </a:xfrm>
          <a:prstGeom prst="rect">
            <a:avLst/>
          </a:prstGeom>
        </p:spPr>
      </p:pic>
      <p:pic>
        <p:nvPicPr>
          <p:cNvPr id="18" name="Picture 17">
            <a:extLst>
              <a:ext uri="{FF2B5EF4-FFF2-40B4-BE49-F238E27FC236}">
                <a16:creationId xmlns:a16="http://schemas.microsoft.com/office/drawing/2014/main" id="{53DD5616-3661-48D7-A8D3-2A4E87E8C73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868955" y="3884663"/>
            <a:ext cx="318229" cy="426476"/>
          </a:xfrm>
          <a:prstGeom prst="rect">
            <a:avLst/>
          </a:prstGeom>
        </p:spPr>
      </p:pic>
      <p:pic>
        <p:nvPicPr>
          <p:cNvPr id="19" name="Picture 18">
            <a:extLst>
              <a:ext uri="{FF2B5EF4-FFF2-40B4-BE49-F238E27FC236}">
                <a16:creationId xmlns:a16="http://schemas.microsoft.com/office/drawing/2014/main" id="{58D7C663-3437-4428-BCA8-B9FB866C649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6868955" y="3400132"/>
            <a:ext cx="318229" cy="426476"/>
          </a:xfrm>
          <a:prstGeom prst="rect">
            <a:avLst/>
          </a:prstGeom>
        </p:spPr>
      </p:pic>
      <p:pic>
        <p:nvPicPr>
          <p:cNvPr id="21" name="Picture 20">
            <a:extLst>
              <a:ext uri="{FF2B5EF4-FFF2-40B4-BE49-F238E27FC236}">
                <a16:creationId xmlns:a16="http://schemas.microsoft.com/office/drawing/2014/main" id="{FFEE83A0-6193-48C3-ADCB-346AB48D92F5}"/>
              </a:ext>
            </a:extLst>
          </p:cNvPr>
          <p:cNvPicPr>
            <a:picLocks noChangeAspect="1"/>
          </p:cNvPicPr>
          <p:nvPr/>
        </p:nvPicPr>
        <p:blipFill>
          <a:blip r:embed="rId8"/>
          <a:stretch>
            <a:fillRect/>
          </a:stretch>
        </p:blipFill>
        <p:spPr>
          <a:xfrm rot="20799802">
            <a:off x="1264626" y="1276332"/>
            <a:ext cx="1810077" cy="1927487"/>
          </a:xfrm>
          <a:prstGeom prst="rect">
            <a:avLst/>
          </a:prstGeom>
        </p:spPr>
      </p:pic>
      <p:pic>
        <p:nvPicPr>
          <p:cNvPr id="23" name="Picture 22">
            <a:extLst>
              <a:ext uri="{FF2B5EF4-FFF2-40B4-BE49-F238E27FC236}">
                <a16:creationId xmlns:a16="http://schemas.microsoft.com/office/drawing/2014/main" id="{439BCB47-AD28-4EF9-ADC5-EAE8CD76DB9C}"/>
              </a:ext>
            </a:extLst>
          </p:cNvPr>
          <p:cNvPicPr>
            <a:picLocks noChangeAspect="1"/>
          </p:cNvPicPr>
          <p:nvPr/>
        </p:nvPicPr>
        <p:blipFill>
          <a:blip r:embed="rId9"/>
          <a:stretch>
            <a:fillRect/>
          </a:stretch>
        </p:blipFill>
        <p:spPr>
          <a:xfrm rot="643846">
            <a:off x="2893429" y="2657645"/>
            <a:ext cx="1531157" cy="1464777"/>
          </a:xfrm>
          <a:prstGeom prst="rect">
            <a:avLst/>
          </a:prstGeom>
        </p:spPr>
      </p:pic>
      <p:pic>
        <p:nvPicPr>
          <p:cNvPr id="25" name="Picture 24">
            <a:extLst>
              <a:ext uri="{FF2B5EF4-FFF2-40B4-BE49-F238E27FC236}">
                <a16:creationId xmlns:a16="http://schemas.microsoft.com/office/drawing/2014/main" id="{77D201C3-E819-4063-8687-006F52EC4A58}"/>
              </a:ext>
            </a:extLst>
          </p:cNvPr>
          <p:cNvPicPr>
            <a:picLocks noChangeAspect="1"/>
          </p:cNvPicPr>
          <p:nvPr/>
        </p:nvPicPr>
        <p:blipFill>
          <a:blip r:embed="rId10"/>
          <a:stretch>
            <a:fillRect/>
          </a:stretch>
        </p:blipFill>
        <p:spPr>
          <a:xfrm rot="20810676">
            <a:off x="1266810" y="3828954"/>
            <a:ext cx="1805708" cy="1695316"/>
          </a:xfrm>
          <a:prstGeom prst="rect">
            <a:avLst/>
          </a:prstGeom>
        </p:spPr>
      </p:pic>
      <p:pic>
        <p:nvPicPr>
          <p:cNvPr id="27" name="Picture 26">
            <a:extLst>
              <a:ext uri="{FF2B5EF4-FFF2-40B4-BE49-F238E27FC236}">
                <a16:creationId xmlns:a16="http://schemas.microsoft.com/office/drawing/2014/main" id="{5A53FC30-01B6-4CBE-AF72-20FCF4BE6934}"/>
              </a:ext>
            </a:extLst>
          </p:cNvPr>
          <p:cNvPicPr>
            <a:picLocks noChangeAspect="1"/>
          </p:cNvPicPr>
          <p:nvPr/>
        </p:nvPicPr>
        <p:blipFill>
          <a:blip r:embed="rId11"/>
          <a:stretch>
            <a:fillRect/>
          </a:stretch>
        </p:blipFill>
        <p:spPr>
          <a:xfrm rot="588694">
            <a:off x="3070078" y="4714167"/>
            <a:ext cx="1357477" cy="1785674"/>
          </a:xfrm>
          <a:prstGeom prst="rect">
            <a:avLst/>
          </a:prstGeom>
        </p:spPr>
      </p:pic>
      <p:pic>
        <p:nvPicPr>
          <p:cNvPr id="26" name="Picture 25">
            <a:extLst>
              <a:ext uri="{FF2B5EF4-FFF2-40B4-BE49-F238E27FC236}">
                <a16:creationId xmlns:a16="http://schemas.microsoft.com/office/drawing/2014/main" id="{277754A4-FD88-4FA6-9ED2-48367270D9A6}"/>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1862" b="93085" l="3862" r="92683">
                        <a14:foregroundMark x1="5894" y1="7181" x2="6504" y2="19149"/>
                        <a14:foregroundMark x1="6504" y1="6649" x2="13415" y2="14894"/>
                        <a14:foregroundMark x1="11179" y1="12500" x2="19512" y2="10372"/>
                        <a14:foregroundMark x1="21138" y1="4787" x2="18496" y2="10904"/>
                        <a14:foregroundMark x1="21341" y1="4787" x2="25203" y2="10372"/>
                        <a14:foregroundMark x1="25203" y1="10372" x2="26423" y2="15426"/>
                        <a14:foregroundMark x1="7114" y1="20213" x2="11382" y2="34574"/>
                        <a14:foregroundMark x1="12398" y1="36170" x2="19919" y2="39362"/>
                        <a14:foregroundMark x1="19919" y1="39894" x2="19106" y2="40957"/>
                        <a14:foregroundMark x1="19919" y1="40957" x2="22764" y2="48404"/>
                        <a14:foregroundMark x1="23171" y1="48138" x2="29472" y2="53191"/>
                        <a14:foregroundMark x1="30691" y1="55053" x2="32724" y2="70745"/>
                        <a14:foregroundMark x1="32114" y1="73404" x2="27439" y2="84840"/>
                        <a14:foregroundMark x1="25813" y1="13564" x2="48984" y2="22340"/>
                        <a14:foregroundMark x1="46138" y1="21011" x2="68699" y2="17287"/>
                        <a14:foregroundMark x1="80691" y1="78989" x2="72764" y2="93085"/>
                        <a14:foregroundMark x1="76829" y1="73670" x2="78659" y2="79521"/>
                        <a14:backgroundMark x1="5285" y1="26596" x2="13821" y2="42553"/>
                        <a14:backgroundMark x1="13821" y1="42553" x2="14634" y2="42287"/>
                        <a14:backgroundMark x1="14634" y1="42287" x2="14634" y2="42287"/>
                        <a14:backgroundMark x1="14634" y1="42287" x2="14634" y2="42287"/>
                        <a14:backgroundMark x1="14634" y1="42287" x2="24593" y2="54255"/>
                        <a14:backgroundMark x1="24593" y1="53191" x2="26423" y2="51862"/>
                        <a14:backgroundMark x1="29268" y1="55851" x2="30691" y2="61968"/>
                        <a14:backgroundMark x1="46341" y1="68351" x2="44919" y2="58777"/>
                        <a14:backgroundMark x1="45325" y1="57713" x2="61585" y2="53191"/>
                        <a14:backgroundMark x1="60772" y1="53191" x2="60976" y2="53191"/>
                        <a14:backgroundMark x1="60976" y1="53191" x2="60976" y2="53191"/>
                        <a14:backgroundMark x1="81707" y1="84043" x2="80081" y2="92553"/>
                        <a14:backgroundMark x1="89837" y1="44415" x2="90244" y2="45213"/>
                        <a14:backgroundMark x1="90447" y1="46543" x2="90650" y2="63564"/>
                        <a14:backgroundMark x1="66667" y1="89362" x2="71748" y2="84043"/>
                      </a14:backgroundRemoval>
                    </a14:imgEffect>
                  </a14:imgLayer>
                </a14:imgProps>
              </a:ext>
            </a:extLst>
          </a:blip>
          <a:stretch>
            <a:fillRect/>
          </a:stretch>
        </p:blipFill>
        <p:spPr>
          <a:xfrm>
            <a:off x="12192000" y="4997081"/>
            <a:ext cx="2550319" cy="1949025"/>
          </a:xfrm>
          <a:prstGeom prst="rect">
            <a:avLst/>
          </a:prstGeom>
        </p:spPr>
      </p:pic>
    </p:spTree>
    <p:extLst>
      <p:ext uri="{BB962C8B-B14F-4D97-AF65-F5344CB8AC3E}">
        <p14:creationId xmlns:p14="http://schemas.microsoft.com/office/powerpoint/2010/main" val="269938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accel="50000" decel="50000" fill="hold" nodeType="clickEffect">
                                  <p:stCondLst>
                                    <p:cond delay="0"/>
                                  </p:stCondLst>
                                  <p:childTnLst>
                                    <p:animMotion origin="layout" path="M -0.00013 -1.85185E-6 C -0.01563 -0.01898 -0.03477 -0.03704 -0.07292 -0.03704 C -0.11654 -0.03704 -0.13047 -0.01898 -0.14505 -1.85185E-6 C -0.1642 0.02107 -0.17878 0.0419 -0.22722 0.0419 C -0.26927 0.0419 -0.28438 0.02107 -0.30391 -1.85185E-6 C -0.31224 -0.01898 -0.33216 -0.03704 -0.37474 -0.03704 C -0.41354 -0.03704 -0.43321 -0.01898 -0.44714 -1.85185E-6 C -0.46159 0.02107 -0.48086 0.0419 -0.52448 0.0419 C -0.56732 0.0419 -0.60026 -1.85185E-6 -0.60026 0.00023 C -0.61485 -0.01898 -0.62969 -0.03704 -0.67253 -0.03704 C -0.71602 -0.03704 -0.72982 -0.01898 -0.74375 -1.85185E-6 C -0.7638 0.02107 -0.77761 0.0419 -0.82683 0.0419 C -0.86888 0.0419 -0.88334 0.02107 -0.89792 -1.85185E-6 C -0.91693 -0.01898 -0.93164 -0.03704 -0.97461 -0.03704 C -1.01263 -0.03704 -1.03203 -0.01898 -1.04597 -1.85185E-6 C -1.06042 0.02107 -1.07956 0.0419 -1.12318 0.0419 C -1.16615 0.0419 -1.18021 0.02107 -1.19831 -1.85185E-6 " pathEditMode="relative" rAng="0" ptsTypes="AAAAAAAAAAAAAAAAA">
                                      <p:cBhvr>
                                        <p:cTn id="6" dur="3000" fill="hold"/>
                                        <p:tgtEl>
                                          <p:spTgt spid="26"/>
                                        </p:tgtEl>
                                        <p:attrNameLst>
                                          <p:attrName>ppt_x</p:attrName>
                                          <p:attrName>ppt_y</p:attrName>
                                        </p:attrNameLst>
                                      </p:cBhvr>
                                      <p:rCtr x="-5990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5D24-4F36-46C4-93F7-34341C4FDD19}"/>
              </a:ext>
            </a:extLst>
          </p:cNvPr>
          <p:cNvSpPr>
            <a:spLocks noGrp="1"/>
          </p:cNvSpPr>
          <p:nvPr>
            <p:ph type="title"/>
          </p:nvPr>
        </p:nvSpPr>
        <p:spPr/>
        <p:txBody>
          <a:bodyPr/>
          <a:lstStyle/>
          <a:p>
            <a:pPr algn="ctr" rtl="1"/>
            <a:r>
              <a:rPr lang="he-IL" dirty="0">
                <a:solidFill>
                  <a:schemeClr val="bg2"/>
                </a:solidFill>
              </a:rPr>
              <a:t>אילוף</a:t>
            </a:r>
            <a:endParaRPr lang="en-IL" dirty="0">
              <a:solidFill>
                <a:schemeClr val="bg2"/>
              </a:solidFill>
            </a:endParaRPr>
          </a:p>
        </p:txBody>
      </p:sp>
      <p:sp>
        <p:nvSpPr>
          <p:cNvPr id="3" name="Content Placeholder 2">
            <a:extLst>
              <a:ext uri="{FF2B5EF4-FFF2-40B4-BE49-F238E27FC236}">
                <a16:creationId xmlns:a16="http://schemas.microsoft.com/office/drawing/2014/main" id="{B9E22C63-72AC-4881-A46B-CF44D925F5D7}"/>
              </a:ext>
            </a:extLst>
          </p:cNvPr>
          <p:cNvSpPr>
            <a:spLocks noGrp="1"/>
          </p:cNvSpPr>
          <p:nvPr>
            <p:ph idx="1"/>
          </p:nvPr>
        </p:nvSpPr>
        <p:spPr>
          <a:xfrm>
            <a:off x="5257945" y="2614599"/>
            <a:ext cx="6463743" cy="3599316"/>
          </a:xfrm>
        </p:spPr>
        <p:txBody>
          <a:bodyPr>
            <a:normAutofit fontScale="92500" lnSpcReduction="10000"/>
          </a:bodyPr>
          <a:lstStyle/>
          <a:p>
            <a:pPr algn="r" rtl="1"/>
            <a:r>
              <a:rPr lang="he-IL" sz="1800" b="1" dirty="0"/>
              <a:t>מדובר בכלב שקט ונוח, כלב לא נבחן ויכול להסתגל בקלות. יחד עם זאת בבגורתו יכול להפוך בקלות לכלב מסוכן ביותר לגידול. ללא היררכיה נכונה במשפחה, עלול האקיטה האמריקאי להפוך תוקפני למי שהכי חלש מבני הבית וללא חשיפה נכונה, עלול האקיטה לפתח אגרסביות כלפי אנשים זרים וכלבים.</a:t>
            </a:r>
          </a:p>
          <a:p>
            <a:pPr algn="r" rtl="1"/>
            <a:r>
              <a:rPr lang="he-IL" sz="1800" b="1" dirty="0"/>
              <a:t>מומלץ להתחיל את האילוף עם חשיפה נכונה של הכלב לסביבה הכוללת ילדים, כלבים אחרים ובני אדם זרים לבני הבית. יש לחשוף אותם לרחובות סואנים, גני ילדים וכד', חשוב מאוד להגיב להתנהגות חששנית בביטחון ובסבלנות.</a:t>
            </a:r>
          </a:p>
          <a:p>
            <a:pPr algn="r" rtl="1"/>
            <a:r>
              <a:rPr lang="he-IL" sz="1800" b="1" dirty="0"/>
              <a:t>יש להתחיל בגיל מוקדם עוד בהיותו גור ולהקפיד על חינוך למשמעת, מדובר בכלב עקשן ובמידה ולא יחונך כמו שצריך, כאשר יגיע לבגרות הוא יהיה עם תכונות שיהפכו עם הזמן לאגרסיביות מסוכנת. חשוב להקפיד לא לחזק קפיצות על הבעלים ובנשיכות קטנות, משחקים תמימים כאלו יוכלו להפוך לתחושת שליטה על הבעלים בהמשך. </a:t>
            </a:r>
            <a:endParaRPr lang="en-IL" sz="1800" b="1" dirty="0"/>
          </a:p>
        </p:txBody>
      </p:sp>
      <p:pic>
        <p:nvPicPr>
          <p:cNvPr id="10" name="Picture 9">
            <a:extLst>
              <a:ext uri="{FF2B5EF4-FFF2-40B4-BE49-F238E27FC236}">
                <a16:creationId xmlns:a16="http://schemas.microsoft.com/office/drawing/2014/main" id="{AB0BE994-8ED9-483E-A018-168A3E5EEB2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foregroundMark x1="97613" y1="66400" x2="72944" y2="40400"/>
                        <a14:foregroundMark x1="74801" y1="28000" x2="76658" y2="44800"/>
                        <a14:foregroundMark x1="74271" y1="30800" x2="68966" y2="40000"/>
                        <a14:foregroundMark x1="71088" y1="37600" x2="63130" y2="41200"/>
                        <a14:foregroundMark x1="54642" y1="45200" x2="70822" y2="46000"/>
                        <a14:foregroundMark x1="54907" y1="52000" x2="59151" y2="52800"/>
                        <a14:foregroundMark x1="87003" y1="60000" x2="96552" y2="75200"/>
                        <a14:foregroundMark x1="88594" y1="82800" x2="94960" y2="95200"/>
                        <a14:foregroundMark x1="84881" y1="77600" x2="83289" y2="83600"/>
                        <a14:foregroundMark x1="81963" y1="82000" x2="81432" y2="86000"/>
                        <a14:foregroundMark x1="76127" y1="86400" x2="76127" y2="86400"/>
                        <a14:foregroundMark x1="97878" y1="78000" x2="98939" y2="94400"/>
                        <a14:foregroundMark x1="6101" y1="2400" x2="531" y2="43600"/>
                        <a14:foregroundMark x1="2653" y1="44400" x2="9284" y2="48400"/>
                        <a14:foregroundMark x1="7958" y1="50000" x2="14324" y2="91600"/>
                        <a14:foregroundMark x1="13793" y1="96400" x2="13263" y2="99600"/>
                        <a14:foregroundMark x1="14058" y1="92800" x2="12732" y2="98800"/>
                        <a14:foregroundMark x1="14058" y1="99600" x2="21220" y2="97200"/>
                        <a14:foregroundMark x1="22281" y1="97600" x2="21751" y2="83600"/>
                        <a14:foregroundMark x1="22546" y1="81600" x2="27321" y2="94000"/>
                        <a14:foregroundMark x1="27056" y1="94000" x2="28117" y2="98000"/>
                        <a14:foregroundMark x1="28912" y1="97200" x2="33687" y2="97200"/>
                        <a14:foregroundMark x1="33687" y1="97200" x2="21220" y2="5600"/>
                        <a14:foregroundMark x1="26260" y1="9600" x2="35013" y2="8000"/>
                        <a14:foregroundMark x1="32095" y1="52000" x2="33687" y2="58000"/>
                        <a14:foregroundMark x1="20955" y1="6800" x2="6101" y2="4400"/>
                        <a14:foregroundMark x1="14058" y1="10800" x2="20424" y2="83200"/>
                        <a14:foregroundMark x1="10345" y1="32800" x2="10345" y2="32800"/>
                        <a14:foregroundMark x1="22016" y1="22800" x2="22016" y2="22800"/>
                        <a14:foregroundMark x1="24403" y1="79600" x2="24668" y2="70400"/>
                        <a14:foregroundMark x1="36870" y1="27600" x2="41114" y2="32400"/>
                        <a14:foregroundMark x1="41379" y1="33200" x2="49602" y2="39600"/>
                        <a14:foregroundMark x1="39788" y1="27600" x2="49072" y2="35600"/>
                        <a14:backgroundMark x1="44032" y1="6800" x2="53316" y2="22000"/>
                        <a14:backgroundMark x1="63395" y1="20800" x2="87268" y2="18800"/>
                        <a14:backgroundMark x1="42971" y1="60800" x2="50928" y2="96800"/>
                        <a14:backgroundMark x1="35544" y1="38400" x2="43501" y2="41600"/>
                        <a14:backgroundMark x1="2387" y1="12000" x2="1326" y2="18400"/>
                        <a14:backgroundMark x1="24403" y1="95600" x2="23873" y2="98400"/>
                        <a14:backgroundMark x1="97082" y1="62800" x2="98939" y2="66400"/>
                        <a14:backgroundMark x1="42175" y1="25200" x2="49867" y2="33600"/>
                        <a14:backgroundMark x1="33952" y1="2400" x2="38462" y2="2400"/>
                      </a14:backgroundRemoval>
                    </a14:imgEffect>
                  </a14:imgLayer>
                </a14:imgProps>
              </a:ext>
            </a:extLst>
          </a:blip>
          <a:srcRect l="-622" t="1813" r="622" b="2350"/>
          <a:stretch/>
        </p:blipFill>
        <p:spPr>
          <a:xfrm>
            <a:off x="-1650280" y="1990165"/>
            <a:ext cx="7328703" cy="4867835"/>
          </a:xfrm>
          <a:prstGeom prst="rect">
            <a:avLst/>
          </a:prstGeom>
        </p:spPr>
      </p:pic>
      <p:pic>
        <p:nvPicPr>
          <p:cNvPr id="11" name="Picture 10">
            <a:extLst>
              <a:ext uri="{FF2B5EF4-FFF2-40B4-BE49-F238E27FC236}">
                <a16:creationId xmlns:a16="http://schemas.microsoft.com/office/drawing/2014/main" id="{9DC2A36C-9864-4258-88F0-29A545CD911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rot="395004">
            <a:off x="11401623" y="2560620"/>
            <a:ext cx="386948" cy="460806"/>
          </a:xfrm>
          <a:prstGeom prst="rect">
            <a:avLst/>
          </a:prstGeom>
        </p:spPr>
      </p:pic>
      <p:pic>
        <p:nvPicPr>
          <p:cNvPr id="12" name="Picture 11">
            <a:extLst>
              <a:ext uri="{FF2B5EF4-FFF2-40B4-BE49-F238E27FC236}">
                <a16:creationId xmlns:a16="http://schemas.microsoft.com/office/drawing/2014/main" id="{611FE300-65F6-4FCF-B820-2B8D66FBC2B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rot="395004">
            <a:off x="11401623" y="3714838"/>
            <a:ext cx="386948" cy="460806"/>
          </a:xfrm>
          <a:prstGeom prst="rect">
            <a:avLst/>
          </a:prstGeom>
        </p:spPr>
      </p:pic>
      <p:pic>
        <p:nvPicPr>
          <p:cNvPr id="13" name="Picture 12">
            <a:extLst>
              <a:ext uri="{FF2B5EF4-FFF2-40B4-BE49-F238E27FC236}">
                <a16:creationId xmlns:a16="http://schemas.microsoft.com/office/drawing/2014/main" id="{433E9E9B-863C-43EB-A7E9-3501490EC1E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rot="395004">
            <a:off x="11427453" y="4630208"/>
            <a:ext cx="386948" cy="460806"/>
          </a:xfrm>
          <a:prstGeom prst="rect">
            <a:avLst/>
          </a:prstGeom>
        </p:spPr>
      </p:pic>
      <p:pic>
        <p:nvPicPr>
          <p:cNvPr id="15" name="Picture 14">
            <a:extLst>
              <a:ext uri="{FF2B5EF4-FFF2-40B4-BE49-F238E27FC236}">
                <a16:creationId xmlns:a16="http://schemas.microsoft.com/office/drawing/2014/main" id="{CC8F03A1-E415-4ECC-8FF3-0971908E01D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862" b="93085" l="3862" r="92683">
                        <a14:foregroundMark x1="5894" y1="7181" x2="6504" y2="19149"/>
                        <a14:foregroundMark x1="6504" y1="6649" x2="13415" y2="14894"/>
                        <a14:foregroundMark x1="11179" y1="12500" x2="19512" y2="10372"/>
                        <a14:foregroundMark x1="21138" y1="4787" x2="18496" y2="10904"/>
                        <a14:foregroundMark x1="21341" y1="4787" x2="25203" y2="10372"/>
                        <a14:foregroundMark x1="25203" y1="10372" x2="26423" y2="15426"/>
                        <a14:foregroundMark x1="7114" y1="20213" x2="11382" y2="34574"/>
                        <a14:foregroundMark x1="12398" y1="36170" x2="19919" y2="39362"/>
                        <a14:foregroundMark x1="19919" y1="39894" x2="19106" y2="40957"/>
                        <a14:foregroundMark x1="19919" y1="40957" x2="22764" y2="48404"/>
                        <a14:foregroundMark x1="23171" y1="48138" x2="29472" y2="53191"/>
                        <a14:foregroundMark x1="30691" y1="55053" x2="32724" y2="70745"/>
                        <a14:foregroundMark x1="32114" y1="73404" x2="27439" y2="84840"/>
                        <a14:foregroundMark x1="25813" y1="13564" x2="48984" y2="22340"/>
                        <a14:foregroundMark x1="46138" y1="21011" x2="68699" y2="17287"/>
                        <a14:foregroundMark x1="80691" y1="78989" x2="72764" y2="93085"/>
                        <a14:foregroundMark x1="76829" y1="73670" x2="78659" y2="79521"/>
                        <a14:backgroundMark x1="5285" y1="26596" x2="13821" y2="42553"/>
                        <a14:backgroundMark x1="13821" y1="42553" x2="14634" y2="42287"/>
                        <a14:backgroundMark x1="14634" y1="42287" x2="14634" y2="42287"/>
                        <a14:backgroundMark x1="14634" y1="42287" x2="14634" y2="42287"/>
                        <a14:backgroundMark x1="14634" y1="42287" x2="24593" y2="54255"/>
                        <a14:backgroundMark x1="24593" y1="53191" x2="26423" y2="51862"/>
                        <a14:backgroundMark x1="29268" y1="55851" x2="30691" y2="61968"/>
                        <a14:backgroundMark x1="46341" y1="68351" x2="44919" y2="58777"/>
                        <a14:backgroundMark x1="45325" y1="57713" x2="61585" y2="53191"/>
                        <a14:backgroundMark x1="60772" y1="53191" x2="60976" y2="53191"/>
                        <a14:backgroundMark x1="60976" y1="53191" x2="60976" y2="53191"/>
                        <a14:backgroundMark x1="81707" y1="84043" x2="80081" y2="92553"/>
                        <a14:backgroundMark x1="89837" y1="44415" x2="90244" y2="45213"/>
                        <a14:backgroundMark x1="90447" y1="46543" x2="90650" y2="63564"/>
                        <a14:backgroundMark x1="66667" y1="89362" x2="71748" y2="84043"/>
                      </a14:backgroundRemoval>
                    </a14:imgEffect>
                  </a14:imgLayer>
                </a14:imgProps>
              </a:ext>
            </a:extLst>
          </a:blip>
          <a:stretch>
            <a:fillRect/>
          </a:stretch>
        </p:blipFill>
        <p:spPr>
          <a:xfrm>
            <a:off x="12192000" y="4997081"/>
            <a:ext cx="2550319" cy="1949025"/>
          </a:xfrm>
          <a:prstGeom prst="rect">
            <a:avLst/>
          </a:prstGeom>
        </p:spPr>
      </p:pic>
    </p:spTree>
    <p:extLst>
      <p:ext uri="{BB962C8B-B14F-4D97-AF65-F5344CB8AC3E}">
        <p14:creationId xmlns:p14="http://schemas.microsoft.com/office/powerpoint/2010/main" val="402624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accel="50000" decel="50000" fill="hold" nodeType="clickEffect">
                                  <p:stCondLst>
                                    <p:cond delay="0"/>
                                  </p:stCondLst>
                                  <p:childTnLst>
                                    <p:animMotion origin="layout" path="M -0.00013 -1.85185E-6 C -0.01563 -0.01898 -0.03477 -0.03704 -0.07292 -0.03704 C -0.11654 -0.03704 -0.13047 -0.01898 -0.14505 -1.85185E-6 C -0.1642 0.02107 -0.17878 0.0419 -0.22722 0.0419 C -0.26927 0.0419 -0.28438 0.02107 -0.30391 -1.85185E-6 C -0.31224 -0.01898 -0.33216 -0.03704 -0.37474 -0.03704 C -0.41354 -0.03704 -0.43321 -0.01898 -0.44714 -1.85185E-6 C -0.46159 0.02107 -0.48086 0.0419 -0.52448 0.0419 C -0.56732 0.0419 -0.60026 -1.85185E-6 -0.60026 0.00023 C -0.61485 -0.01898 -0.62969 -0.03704 -0.67253 -0.03704 C -0.71602 -0.03704 -0.72982 -0.01898 -0.74375 -1.85185E-6 C -0.7638 0.02107 -0.77761 0.0419 -0.82683 0.0419 C -0.86888 0.0419 -0.88334 0.02107 -0.89792 -1.85185E-6 C -0.91693 -0.01898 -0.93164 -0.03704 -0.97461 -0.03704 C -1.01263 -0.03704 -1.03203 -0.01898 -1.04597 -1.85185E-6 C -1.06042 0.02107 -1.07956 0.0419 -1.12318 0.0419 C -1.16615 0.0419 -1.18021 0.02107 -1.19831 -1.85185E-6 " pathEditMode="relative" rAng="0" ptsTypes="AAAAAAAAAAAAAAAAA">
                                      <p:cBhvr>
                                        <p:cTn id="6" dur="3000" fill="hold"/>
                                        <p:tgtEl>
                                          <p:spTgt spid="15"/>
                                        </p:tgtEl>
                                        <p:attrNameLst>
                                          <p:attrName>ppt_x</p:attrName>
                                          <p:attrName>ppt_y</p:attrName>
                                        </p:attrNameLst>
                                      </p:cBhvr>
                                      <p:rCtr x="-5990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6585-B6E1-43A6-A891-FCF2B0302AAF}"/>
              </a:ext>
            </a:extLst>
          </p:cNvPr>
          <p:cNvSpPr>
            <a:spLocks noGrp="1"/>
          </p:cNvSpPr>
          <p:nvPr>
            <p:ph type="title"/>
          </p:nvPr>
        </p:nvSpPr>
        <p:spPr/>
        <p:txBody>
          <a:bodyPr/>
          <a:lstStyle/>
          <a:p>
            <a:pPr algn="ctr" rtl="1"/>
            <a:r>
              <a:rPr lang="he-IL" dirty="0">
                <a:solidFill>
                  <a:schemeClr val="bg2"/>
                </a:solidFill>
              </a:rPr>
              <a:t>יתרונות וחסרונות</a:t>
            </a:r>
            <a:endParaRPr lang="en-IL" dirty="0">
              <a:solidFill>
                <a:schemeClr val="bg2"/>
              </a:solidFill>
            </a:endParaRPr>
          </a:p>
        </p:txBody>
      </p:sp>
      <p:sp>
        <p:nvSpPr>
          <p:cNvPr id="5" name="Content Placeholder 2">
            <a:extLst>
              <a:ext uri="{FF2B5EF4-FFF2-40B4-BE49-F238E27FC236}">
                <a16:creationId xmlns:a16="http://schemas.microsoft.com/office/drawing/2014/main" id="{0E5EE2A3-90C3-4407-A1CB-9C10337CBEBC}"/>
              </a:ext>
            </a:extLst>
          </p:cNvPr>
          <p:cNvSpPr txBox="1">
            <a:spLocks/>
          </p:cNvSpPr>
          <p:nvPr/>
        </p:nvSpPr>
        <p:spPr>
          <a:xfrm>
            <a:off x="1391044" y="2609460"/>
            <a:ext cx="3958195"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r" rtl="1"/>
            <a:r>
              <a:rPr lang="he-IL" b="1" u="sng" dirty="0"/>
              <a:t>חסרונות</a:t>
            </a:r>
          </a:p>
          <a:p>
            <a:pPr algn="r" rtl="1"/>
            <a:r>
              <a:rPr lang="he-IL" sz="1800" b="1" dirty="0"/>
              <a:t>כלב שמירה מטבעו</a:t>
            </a:r>
          </a:p>
          <a:p>
            <a:pPr algn="r" rtl="1"/>
            <a:r>
              <a:rPr lang="he-IL" sz="1800" b="1" dirty="0"/>
              <a:t>לא מתאים ככלב ראשון</a:t>
            </a:r>
          </a:p>
          <a:p>
            <a:pPr algn="r" rtl="1"/>
            <a:r>
              <a:rPr lang="he-IL" sz="1800" b="1" dirty="0"/>
              <a:t>אגרסיבי</a:t>
            </a:r>
          </a:p>
          <a:p>
            <a:pPr algn="r" rtl="1"/>
            <a:r>
              <a:rPr lang="he-IL" sz="1800" b="1" dirty="0"/>
              <a:t>אינו סובלני כלפי זרים</a:t>
            </a:r>
          </a:p>
          <a:p>
            <a:pPr algn="r" rtl="1"/>
            <a:r>
              <a:rPr lang="he-IL" sz="1800" b="1" dirty="0"/>
              <a:t>עקשן</a:t>
            </a:r>
          </a:p>
          <a:p>
            <a:pPr algn="r" rtl="1"/>
            <a:r>
              <a:rPr lang="he-IL" sz="1800" b="1" dirty="0"/>
              <a:t>יצר צייד גבוהה</a:t>
            </a:r>
          </a:p>
          <a:p>
            <a:pPr algn="r" rtl="1"/>
            <a:r>
              <a:rPr lang="he-IL" sz="1800" b="1" dirty="0"/>
              <a:t>מנשיר המון פרווה</a:t>
            </a:r>
          </a:p>
          <a:p>
            <a:pPr marL="0" indent="0" algn="r" rtl="1">
              <a:buNone/>
            </a:pPr>
            <a:endParaRPr lang="en-IL" sz="1800" b="1" dirty="0"/>
          </a:p>
        </p:txBody>
      </p:sp>
      <p:sp>
        <p:nvSpPr>
          <p:cNvPr id="6" name="Content Placeholder 2">
            <a:extLst>
              <a:ext uri="{FF2B5EF4-FFF2-40B4-BE49-F238E27FC236}">
                <a16:creationId xmlns:a16="http://schemas.microsoft.com/office/drawing/2014/main" id="{79765791-2729-41C1-8684-8573B512EDC5}"/>
              </a:ext>
            </a:extLst>
          </p:cNvPr>
          <p:cNvSpPr txBox="1">
            <a:spLocks/>
          </p:cNvSpPr>
          <p:nvPr/>
        </p:nvSpPr>
        <p:spPr>
          <a:xfrm>
            <a:off x="6291072" y="2609460"/>
            <a:ext cx="4170750" cy="3599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gn="r" rtl="1"/>
            <a:r>
              <a:rPr lang="he-IL" b="1" u="sng" dirty="0"/>
              <a:t>יתרונות:</a:t>
            </a:r>
          </a:p>
          <a:p>
            <a:pPr algn="r" rtl="1"/>
            <a:r>
              <a:rPr lang="he-IL" sz="1800" b="1" dirty="0"/>
              <a:t>נאמן לבעליו</a:t>
            </a:r>
          </a:p>
          <a:p>
            <a:pPr algn="r" rtl="1"/>
            <a:r>
              <a:rPr lang="he-IL" sz="1800" b="1" dirty="0"/>
              <a:t>כלב שמירה מצויין</a:t>
            </a:r>
          </a:p>
          <a:p>
            <a:pPr algn="r" rtl="1"/>
            <a:r>
              <a:rPr lang="he-IL" sz="1800" b="1" dirty="0"/>
              <a:t>איטילגנטי</a:t>
            </a:r>
          </a:p>
          <a:p>
            <a:pPr algn="r" rtl="1"/>
            <a:r>
              <a:rPr lang="he-IL" sz="1800" b="1" dirty="0"/>
              <a:t>כלב מאוד נקי</a:t>
            </a:r>
          </a:p>
          <a:p>
            <a:pPr algn="r" rtl="1"/>
            <a:r>
              <a:rPr lang="he-IL" sz="1800" b="1" dirty="0"/>
              <a:t>אוהב לתת חיבה לבעיליו ולחובבים עליו</a:t>
            </a:r>
            <a:endParaRPr lang="en-IL" sz="1800" b="1" dirty="0"/>
          </a:p>
        </p:txBody>
      </p:sp>
      <p:sp>
        <p:nvSpPr>
          <p:cNvPr id="7" name="Content Placeholder 2">
            <a:extLst>
              <a:ext uri="{FF2B5EF4-FFF2-40B4-BE49-F238E27FC236}">
                <a16:creationId xmlns:a16="http://schemas.microsoft.com/office/drawing/2014/main" id="{025DD320-8043-454F-B2C8-E1E327B3347E}"/>
              </a:ext>
            </a:extLst>
          </p:cNvPr>
          <p:cNvSpPr txBox="1">
            <a:spLocks/>
          </p:cNvSpPr>
          <p:nvPr/>
        </p:nvSpPr>
        <p:spPr>
          <a:xfrm>
            <a:off x="762617" y="3538728"/>
            <a:ext cx="1422799" cy="27397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en-IL" dirty="0"/>
          </a:p>
        </p:txBody>
      </p:sp>
      <p:pic>
        <p:nvPicPr>
          <p:cNvPr id="14" name="Picture 13">
            <a:extLst>
              <a:ext uri="{FF2B5EF4-FFF2-40B4-BE49-F238E27FC236}">
                <a16:creationId xmlns:a16="http://schemas.microsoft.com/office/drawing/2014/main" id="{504BA898-02CF-431C-B62C-D87DEE72AE1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9390" r="89202">
                        <a14:foregroundMark x1="73709" y1="51389" x2="78873" y2="69792"/>
                      </a14:backgroundRemoval>
                    </a14:imgEffect>
                  </a14:imgLayer>
                </a14:imgProps>
              </a:ext>
            </a:extLst>
          </a:blip>
          <a:stretch>
            <a:fillRect/>
          </a:stretch>
        </p:blipFill>
        <p:spPr>
          <a:xfrm>
            <a:off x="680321" y="2838060"/>
            <a:ext cx="2973080" cy="4019940"/>
          </a:xfrm>
          <a:prstGeom prst="rect">
            <a:avLst/>
          </a:prstGeom>
        </p:spPr>
      </p:pic>
      <p:pic>
        <p:nvPicPr>
          <p:cNvPr id="17" name="Picture 16">
            <a:extLst>
              <a:ext uri="{FF2B5EF4-FFF2-40B4-BE49-F238E27FC236}">
                <a16:creationId xmlns:a16="http://schemas.microsoft.com/office/drawing/2014/main" id="{A14B63BD-587C-4B20-9853-CAB00A3F41F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69" b="100000" l="5762" r="99087">
                        <a14:foregroundMark x1="67427" y1="59166" x2="75813" y2="97121"/>
                      </a14:backgroundRemoval>
                    </a14:imgEffect>
                  </a14:imgLayer>
                </a14:imgProps>
              </a:ext>
            </a:extLst>
          </a:blip>
          <a:srcRect r="1199" b="2642"/>
          <a:stretch/>
        </p:blipFill>
        <p:spPr>
          <a:xfrm>
            <a:off x="5878448" y="1210995"/>
            <a:ext cx="3466719" cy="3406725"/>
          </a:xfrm>
          <a:prstGeom prst="rect">
            <a:avLst/>
          </a:prstGeom>
        </p:spPr>
      </p:pic>
      <p:pic>
        <p:nvPicPr>
          <p:cNvPr id="18" name="Picture 17">
            <a:extLst>
              <a:ext uri="{FF2B5EF4-FFF2-40B4-BE49-F238E27FC236}">
                <a16:creationId xmlns:a16="http://schemas.microsoft.com/office/drawing/2014/main" id="{0C17A7C2-EAFD-4FCA-AAB6-BCD532C74D9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rot="395004">
            <a:off x="10135525" y="2607659"/>
            <a:ext cx="386948" cy="460806"/>
          </a:xfrm>
          <a:prstGeom prst="rect">
            <a:avLst/>
          </a:prstGeom>
        </p:spPr>
      </p:pic>
      <p:pic>
        <p:nvPicPr>
          <p:cNvPr id="19" name="Picture 18">
            <a:extLst>
              <a:ext uri="{FF2B5EF4-FFF2-40B4-BE49-F238E27FC236}">
                <a16:creationId xmlns:a16="http://schemas.microsoft.com/office/drawing/2014/main" id="{B63ADAD0-4D7B-4D91-B696-EDB2BBC1C81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rot="395004">
            <a:off x="5041434" y="2607658"/>
            <a:ext cx="386948" cy="460806"/>
          </a:xfrm>
          <a:prstGeom prst="rect">
            <a:avLst/>
          </a:prstGeom>
        </p:spPr>
      </p:pic>
      <p:pic>
        <p:nvPicPr>
          <p:cNvPr id="20" name="Picture 19">
            <a:extLst>
              <a:ext uri="{FF2B5EF4-FFF2-40B4-BE49-F238E27FC236}">
                <a16:creationId xmlns:a16="http://schemas.microsoft.com/office/drawing/2014/main" id="{D9A3ABC5-E7D7-49A1-A47E-C389011E6E6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204781" y="3437610"/>
            <a:ext cx="318229" cy="426476"/>
          </a:xfrm>
          <a:prstGeom prst="rect">
            <a:avLst/>
          </a:prstGeom>
        </p:spPr>
      </p:pic>
      <p:pic>
        <p:nvPicPr>
          <p:cNvPr id="21" name="Picture 20">
            <a:extLst>
              <a:ext uri="{FF2B5EF4-FFF2-40B4-BE49-F238E27FC236}">
                <a16:creationId xmlns:a16="http://schemas.microsoft.com/office/drawing/2014/main" id="{8E85EAE0-E881-45F4-B22D-F2AB75A176E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204781" y="3059999"/>
            <a:ext cx="318229" cy="426476"/>
          </a:xfrm>
          <a:prstGeom prst="rect">
            <a:avLst/>
          </a:prstGeom>
        </p:spPr>
      </p:pic>
      <p:pic>
        <p:nvPicPr>
          <p:cNvPr id="22" name="Picture 21">
            <a:extLst>
              <a:ext uri="{FF2B5EF4-FFF2-40B4-BE49-F238E27FC236}">
                <a16:creationId xmlns:a16="http://schemas.microsoft.com/office/drawing/2014/main" id="{B5D75596-928F-46C4-98CD-F24F4CBB003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204781" y="3824128"/>
            <a:ext cx="318229" cy="426476"/>
          </a:xfrm>
          <a:prstGeom prst="rect">
            <a:avLst/>
          </a:prstGeom>
        </p:spPr>
      </p:pic>
      <p:pic>
        <p:nvPicPr>
          <p:cNvPr id="23" name="Picture 22">
            <a:extLst>
              <a:ext uri="{FF2B5EF4-FFF2-40B4-BE49-F238E27FC236}">
                <a16:creationId xmlns:a16="http://schemas.microsoft.com/office/drawing/2014/main" id="{654FD202-D149-4E2D-AEA2-5D14D03B50D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204781" y="4539504"/>
            <a:ext cx="318229" cy="426476"/>
          </a:xfrm>
          <a:prstGeom prst="rect">
            <a:avLst/>
          </a:prstGeom>
        </p:spPr>
      </p:pic>
      <p:pic>
        <p:nvPicPr>
          <p:cNvPr id="24" name="Picture 23">
            <a:extLst>
              <a:ext uri="{FF2B5EF4-FFF2-40B4-BE49-F238E27FC236}">
                <a16:creationId xmlns:a16="http://schemas.microsoft.com/office/drawing/2014/main" id="{3071B967-62DA-478B-A90D-30B6A41BE29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10204781" y="4181816"/>
            <a:ext cx="318229" cy="426476"/>
          </a:xfrm>
          <a:prstGeom prst="rect">
            <a:avLst/>
          </a:prstGeom>
        </p:spPr>
      </p:pic>
      <p:grpSp>
        <p:nvGrpSpPr>
          <p:cNvPr id="33" name="Group 32">
            <a:extLst>
              <a:ext uri="{FF2B5EF4-FFF2-40B4-BE49-F238E27FC236}">
                <a16:creationId xmlns:a16="http://schemas.microsoft.com/office/drawing/2014/main" id="{3A61C8A8-C734-4F7B-BE60-0F1E3B9EB3F5}"/>
              </a:ext>
            </a:extLst>
          </p:cNvPr>
          <p:cNvGrpSpPr/>
          <p:nvPr/>
        </p:nvGrpSpPr>
        <p:grpSpPr>
          <a:xfrm>
            <a:off x="5073905" y="3020443"/>
            <a:ext cx="318229" cy="2690271"/>
            <a:chOff x="5113228" y="3059999"/>
            <a:chExt cx="318229" cy="2690271"/>
          </a:xfrm>
        </p:grpSpPr>
        <p:pic>
          <p:nvPicPr>
            <p:cNvPr id="25" name="Picture 24">
              <a:extLst>
                <a:ext uri="{FF2B5EF4-FFF2-40B4-BE49-F238E27FC236}">
                  <a16:creationId xmlns:a16="http://schemas.microsoft.com/office/drawing/2014/main" id="{62BA0AC0-E5F1-4539-A35C-FE1845D69E6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5113228" y="4972743"/>
              <a:ext cx="318229" cy="426476"/>
            </a:xfrm>
            <a:prstGeom prst="rect">
              <a:avLst/>
            </a:prstGeom>
          </p:spPr>
        </p:pic>
        <p:pic>
          <p:nvPicPr>
            <p:cNvPr id="26" name="Picture 25">
              <a:extLst>
                <a:ext uri="{FF2B5EF4-FFF2-40B4-BE49-F238E27FC236}">
                  <a16:creationId xmlns:a16="http://schemas.microsoft.com/office/drawing/2014/main" id="{6EB88846-43E9-45A3-BD90-F3A0C98D8FC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5113228" y="4569811"/>
              <a:ext cx="318229" cy="426476"/>
            </a:xfrm>
            <a:prstGeom prst="rect">
              <a:avLst/>
            </a:prstGeom>
          </p:spPr>
        </p:pic>
        <p:pic>
          <p:nvPicPr>
            <p:cNvPr id="27" name="Picture 26">
              <a:extLst>
                <a:ext uri="{FF2B5EF4-FFF2-40B4-BE49-F238E27FC236}">
                  <a16:creationId xmlns:a16="http://schemas.microsoft.com/office/drawing/2014/main" id="{FCDF3EC5-FAC3-4C52-AAAA-EF4EA94BD92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5113228" y="5323794"/>
              <a:ext cx="318229" cy="426476"/>
            </a:xfrm>
            <a:prstGeom prst="rect">
              <a:avLst/>
            </a:prstGeom>
          </p:spPr>
        </p:pic>
        <p:pic>
          <p:nvPicPr>
            <p:cNvPr id="28" name="Picture 27">
              <a:extLst>
                <a:ext uri="{FF2B5EF4-FFF2-40B4-BE49-F238E27FC236}">
                  <a16:creationId xmlns:a16="http://schemas.microsoft.com/office/drawing/2014/main" id="{F7D47F63-864B-430C-B0D6-F0A426ED7EC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5113228" y="4218760"/>
              <a:ext cx="318229" cy="426476"/>
            </a:xfrm>
            <a:prstGeom prst="rect">
              <a:avLst/>
            </a:prstGeom>
          </p:spPr>
        </p:pic>
        <p:pic>
          <p:nvPicPr>
            <p:cNvPr id="29" name="Picture 28">
              <a:extLst>
                <a:ext uri="{FF2B5EF4-FFF2-40B4-BE49-F238E27FC236}">
                  <a16:creationId xmlns:a16="http://schemas.microsoft.com/office/drawing/2014/main" id="{0424C66C-8202-4098-93C2-87D428D57B3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5113228" y="3813800"/>
              <a:ext cx="318229" cy="426476"/>
            </a:xfrm>
            <a:prstGeom prst="rect">
              <a:avLst/>
            </a:prstGeom>
          </p:spPr>
        </p:pic>
        <p:pic>
          <p:nvPicPr>
            <p:cNvPr id="30" name="Picture 29">
              <a:extLst>
                <a:ext uri="{FF2B5EF4-FFF2-40B4-BE49-F238E27FC236}">
                  <a16:creationId xmlns:a16="http://schemas.microsoft.com/office/drawing/2014/main" id="{927A3056-2D28-4CE1-B3E9-46FA3A00983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5113228" y="3464777"/>
              <a:ext cx="318229" cy="426476"/>
            </a:xfrm>
            <a:prstGeom prst="rect">
              <a:avLst/>
            </a:prstGeom>
          </p:spPr>
        </p:pic>
        <p:pic>
          <p:nvPicPr>
            <p:cNvPr id="31" name="Picture 30">
              <a:extLst>
                <a:ext uri="{FF2B5EF4-FFF2-40B4-BE49-F238E27FC236}">
                  <a16:creationId xmlns:a16="http://schemas.microsoft.com/office/drawing/2014/main" id="{AA55C841-3BBC-40E9-873D-35F0EE82C8A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69710" y1="48432" x2="68880" y2="48780"/>
                          <a14:foregroundMark x1="68880" y1="48780" x2="68050" y2="50174"/>
                          <a14:foregroundMark x1="68050" y1="50523" x2="68050" y2="51220"/>
                          <a14:foregroundMark x1="68050" y1="52962" x2="68050" y2="52962"/>
                          <a14:foregroundMark x1="68050" y1="53310" x2="60581" y2="64460"/>
                          <a14:foregroundMark x1="23651" y1="44251" x2="28216" y2="53310"/>
                          <a14:foregroundMark x1="34855" y1="62369" x2="35685" y2="57491"/>
                          <a14:foregroundMark x1="41079" y1="62021" x2="58506" y2="66551"/>
                          <a14:backgroundMark x1="20332" y1="39373" x2="26556" y2="64111"/>
                          <a14:backgroundMark x1="72614" y1="47387" x2="63071" y2="67944"/>
                          <a14:backgroundMark x1="22407" y1="44599" x2="35685" y2="71080"/>
                          <a14:backgroundMark x1="31120" y1="66202" x2="70539" y2="69686"/>
                          <a14:backgroundMark x1="34855" y1="58885" x2="32365" y2="57840"/>
                          <a14:backgroundMark x1="30705" y1="57491" x2="60166" y2="68990"/>
                          <a14:backgroundMark x1="30705" y1="58537" x2="41909" y2="63763"/>
                          <a14:backgroundMark x1="35685" y1="63066" x2="35685" y2="63066"/>
                          <a14:backgroundMark x1="35685" y1="60627" x2="35685" y2="60627"/>
                          <a14:backgroundMark x1="34440" y1="62369" x2="34440" y2="62369"/>
                          <a14:backgroundMark x1="34440" y1="61672" x2="34440" y2="61672"/>
                          <a14:backgroundMark x1="34440" y1="61672" x2="35270" y2="61324"/>
                        </a14:backgroundRemoval>
                      </a14:imgEffect>
                    </a14:imgLayer>
                  </a14:imgProps>
                </a:ext>
              </a:extLst>
            </a:blip>
            <a:stretch>
              <a:fillRect/>
            </a:stretch>
          </p:blipFill>
          <p:spPr>
            <a:xfrm>
              <a:off x="5113228" y="3059999"/>
              <a:ext cx="318229" cy="426476"/>
            </a:xfrm>
            <a:prstGeom prst="rect">
              <a:avLst/>
            </a:prstGeom>
          </p:spPr>
        </p:pic>
      </p:grpSp>
      <p:pic>
        <p:nvPicPr>
          <p:cNvPr id="35" name="Picture 34">
            <a:extLst>
              <a:ext uri="{FF2B5EF4-FFF2-40B4-BE49-F238E27FC236}">
                <a16:creationId xmlns:a16="http://schemas.microsoft.com/office/drawing/2014/main" id="{3400E555-49CD-4279-A300-084A65F63AD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862" b="93085" l="3862" r="92683">
                        <a14:foregroundMark x1="5894" y1="7181" x2="6504" y2="19149"/>
                        <a14:foregroundMark x1="6504" y1="6649" x2="13415" y2="14894"/>
                        <a14:foregroundMark x1="11179" y1="12500" x2="19512" y2="10372"/>
                        <a14:foregroundMark x1="21138" y1="4787" x2="18496" y2="10904"/>
                        <a14:foregroundMark x1="21341" y1="4787" x2="25203" y2="10372"/>
                        <a14:foregroundMark x1="25203" y1="10372" x2="26423" y2="15426"/>
                        <a14:foregroundMark x1="7114" y1="20213" x2="11382" y2="34574"/>
                        <a14:foregroundMark x1="12398" y1="36170" x2="19919" y2="39362"/>
                        <a14:foregroundMark x1="19919" y1="39894" x2="19106" y2="40957"/>
                        <a14:foregroundMark x1="19919" y1="40957" x2="22764" y2="48404"/>
                        <a14:foregroundMark x1="23171" y1="48138" x2="29472" y2="53191"/>
                        <a14:foregroundMark x1="30691" y1="55053" x2="32724" y2="70745"/>
                        <a14:foregroundMark x1="32114" y1="73404" x2="27439" y2="84840"/>
                        <a14:foregroundMark x1="25813" y1="13564" x2="48984" y2="22340"/>
                        <a14:foregroundMark x1="46138" y1="21011" x2="68699" y2="17287"/>
                        <a14:foregroundMark x1="80691" y1="78989" x2="72764" y2="93085"/>
                        <a14:foregroundMark x1="76829" y1="73670" x2="78659" y2="79521"/>
                        <a14:backgroundMark x1="5285" y1="26596" x2="13821" y2="42553"/>
                        <a14:backgroundMark x1="13821" y1="42553" x2="14634" y2="42287"/>
                        <a14:backgroundMark x1="14634" y1="42287" x2="14634" y2="42287"/>
                        <a14:backgroundMark x1="14634" y1="42287" x2="14634" y2="42287"/>
                        <a14:backgroundMark x1="14634" y1="42287" x2="24593" y2="54255"/>
                        <a14:backgroundMark x1="24593" y1="53191" x2="26423" y2="51862"/>
                        <a14:backgroundMark x1="29268" y1="55851" x2="30691" y2="61968"/>
                        <a14:backgroundMark x1="46341" y1="68351" x2="44919" y2="58777"/>
                        <a14:backgroundMark x1="45325" y1="57713" x2="61585" y2="53191"/>
                        <a14:backgroundMark x1="60772" y1="53191" x2="60976" y2="53191"/>
                        <a14:backgroundMark x1="60976" y1="53191" x2="60976" y2="53191"/>
                        <a14:backgroundMark x1="81707" y1="84043" x2="80081" y2="92553"/>
                        <a14:backgroundMark x1="89837" y1="44415" x2="90244" y2="45213"/>
                        <a14:backgroundMark x1="90447" y1="46543" x2="90650" y2="63564"/>
                        <a14:backgroundMark x1="66667" y1="89362" x2="71748" y2="84043"/>
                      </a14:backgroundRemoval>
                    </a14:imgEffect>
                  </a14:imgLayer>
                </a14:imgProps>
              </a:ext>
            </a:extLst>
          </a:blip>
          <a:stretch>
            <a:fillRect/>
          </a:stretch>
        </p:blipFill>
        <p:spPr>
          <a:xfrm>
            <a:off x="12192000" y="4997081"/>
            <a:ext cx="2550319" cy="1949025"/>
          </a:xfrm>
          <a:prstGeom prst="rect">
            <a:avLst/>
          </a:prstGeom>
        </p:spPr>
      </p:pic>
    </p:spTree>
    <p:extLst>
      <p:ext uri="{BB962C8B-B14F-4D97-AF65-F5344CB8AC3E}">
        <p14:creationId xmlns:p14="http://schemas.microsoft.com/office/powerpoint/2010/main" val="44673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accel="50000" decel="50000" fill="hold" nodeType="clickEffect">
                                  <p:stCondLst>
                                    <p:cond delay="0"/>
                                  </p:stCondLst>
                                  <p:childTnLst>
                                    <p:animMotion origin="layout" path="M -0.00013 -1.85185E-6 C -0.01563 -0.01898 -0.03477 -0.03704 -0.07292 -0.03704 C -0.11654 -0.03704 -0.13047 -0.01898 -0.14505 -1.85185E-6 C -0.1642 0.02107 -0.17878 0.0419 -0.22722 0.0419 C -0.26927 0.0419 -0.28438 0.02107 -0.30391 -1.85185E-6 C -0.31224 -0.01898 -0.33216 -0.03704 -0.37474 -0.03704 C -0.41354 -0.03704 -0.43321 -0.01898 -0.44714 -1.85185E-6 C -0.46159 0.02107 -0.48086 0.0419 -0.52448 0.0419 C -0.56732 0.0419 -0.60026 -1.85185E-6 -0.60026 0.00023 C -0.61485 -0.01898 -0.62969 -0.03704 -0.67253 -0.03704 C -0.71602 -0.03704 -0.72982 -0.01898 -0.74375 -1.85185E-6 C -0.7638 0.02107 -0.77761 0.0419 -0.82683 0.0419 C -0.86888 0.0419 -0.88334 0.02107 -0.89792 -1.85185E-6 C -0.91693 -0.01898 -0.93164 -0.03704 -0.97461 -0.03704 C -1.01263 -0.03704 -1.03203 -0.01898 -1.04597 -1.85185E-6 C -1.06042 0.02107 -1.07956 0.0419 -1.12318 0.0419 C -1.16615 0.0419 -1.18021 0.02107 -1.19831 -1.85185E-6 " pathEditMode="relative" rAng="0" ptsTypes="AAAAAAAAAAAAAAAAA">
                                      <p:cBhvr>
                                        <p:cTn id="6" dur="3000" fill="hold"/>
                                        <p:tgtEl>
                                          <p:spTgt spid="35"/>
                                        </p:tgtEl>
                                        <p:attrNameLst>
                                          <p:attrName>ppt_x</p:attrName>
                                          <p:attrName>ppt_y</p:attrName>
                                        </p:attrNameLst>
                                      </p:cBhvr>
                                      <p:rCtr x="-5990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29773-FC93-441F-B602-7685CC907F46}"/>
              </a:ext>
            </a:extLst>
          </p:cNvPr>
          <p:cNvSpPr>
            <a:spLocks noGrp="1"/>
          </p:cNvSpPr>
          <p:nvPr>
            <p:ph type="title"/>
          </p:nvPr>
        </p:nvSpPr>
        <p:spPr/>
        <p:txBody>
          <a:bodyPr/>
          <a:lstStyle/>
          <a:p>
            <a:pPr algn="ctr"/>
            <a:r>
              <a:rPr lang="he-IL" dirty="0">
                <a:solidFill>
                  <a:schemeClr val="bg2"/>
                </a:solidFill>
              </a:rPr>
              <a:t>סיכום:</a:t>
            </a:r>
            <a:endParaRPr lang="en-IL" dirty="0">
              <a:solidFill>
                <a:schemeClr val="bg2"/>
              </a:solidFill>
            </a:endParaRPr>
          </a:p>
        </p:txBody>
      </p:sp>
      <p:sp>
        <p:nvSpPr>
          <p:cNvPr id="3" name="Content Placeholder 2">
            <a:extLst>
              <a:ext uri="{FF2B5EF4-FFF2-40B4-BE49-F238E27FC236}">
                <a16:creationId xmlns:a16="http://schemas.microsoft.com/office/drawing/2014/main" id="{676F5FFA-8539-40A5-AAB3-20B50745092F}"/>
              </a:ext>
            </a:extLst>
          </p:cNvPr>
          <p:cNvSpPr>
            <a:spLocks noGrp="1"/>
          </p:cNvSpPr>
          <p:nvPr>
            <p:ph idx="1"/>
          </p:nvPr>
        </p:nvSpPr>
        <p:spPr>
          <a:xfrm>
            <a:off x="4596123" y="2222978"/>
            <a:ext cx="5784487" cy="3599316"/>
          </a:xfrm>
        </p:spPr>
        <p:txBody>
          <a:bodyPr/>
          <a:lstStyle/>
          <a:p>
            <a:pPr algn="r" rtl="1"/>
            <a:r>
              <a:rPr lang="he-IL" dirty="0"/>
              <a:t>כלב איטיליגנטי מאוד, עם האילוף הנכון יכול להיות כלב משפחה מדהים. </a:t>
            </a:r>
          </a:p>
          <a:p>
            <a:pPr algn="r" rtl="1"/>
            <a:r>
              <a:rPr lang="he-IL" dirty="0"/>
              <a:t>לא מתאים ככלב ראשון!</a:t>
            </a:r>
          </a:p>
          <a:p>
            <a:pPr algn="r" rtl="1"/>
            <a:r>
              <a:rPr lang="he-IL" dirty="0"/>
              <a:t>מצטיין ככלב שמירה.</a:t>
            </a:r>
          </a:p>
          <a:p>
            <a:pPr algn="r" rtl="1"/>
            <a:r>
              <a:rPr lang="he-IL" sz="2000" b="1" u="sng" dirty="0"/>
              <a:t>עובדות נחמדות:</a:t>
            </a:r>
          </a:p>
          <a:p>
            <a:pPr algn="r" rtl="1"/>
            <a:r>
              <a:rPr lang="he-IL" sz="1800" dirty="0"/>
              <a:t>יש מוזיאון שלם על האקיטות שממוקם ביפן.</a:t>
            </a:r>
          </a:p>
          <a:p>
            <a:pPr algn="r" rtl="1"/>
            <a:r>
              <a:rPr lang="he-IL" sz="1800" dirty="0"/>
              <a:t>להלן קלר היה אקיטה.</a:t>
            </a:r>
            <a:endParaRPr lang="he-IL" dirty="0"/>
          </a:p>
        </p:txBody>
      </p:sp>
      <p:pic>
        <p:nvPicPr>
          <p:cNvPr id="4" name="Picture 3">
            <a:extLst>
              <a:ext uri="{FF2B5EF4-FFF2-40B4-BE49-F238E27FC236}">
                <a16:creationId xmlns:a16="http://schemas.microsoft.com/office/drawing/2014/main" id="{0111BA78-3947-4AA1-A613-0F504B35F308}"/>
              </a:ext>
            </a:extLst>
          </p:cNvPr>
          <p:cNvPicPr>
            <a:picLocks noChangeAspect="1"/>
          </p:cNvPicPr>
          <p:nvPr/>
        </p:nvPicPr>
        <p:blipFill>
          <a:blip r:embed="rId2"/>
          <a:stretch>
            <a:fillRect/>
          </a:stretch>
        </p:blipFill>
        <p:spPr>
          <a:xfrm>
            <a:off x="788294" y="930800"/>
            <a:ext cx="3352807" cy="5317624"/>
          </a:xfrm>
          <a:prstGeom prst="rect">
            <a:avLst/>
          </a:prstGeom>
        </p:spPr>
      </p:pic>
      <p:pic>
        <p:nvPicPr>
          <p:cNvPr id="5" name="Picture 4">
            <a:extLst>
              <a:ext uri="{FF2B5EF4-FFF2-40B4-BE49-F238E27FC236}">
                <a16:creationId xmlns:a16="http://schemas.microsoft.com/office/drawing/2014/main" id="{115AE6CD-8B4A-4B12-AF70-EFD29FF955A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62" b="93085" l="3862" r="92683">
                        <a14:foregroundMark x1="5894" y1="7181" x2="6504" y2="19149"/>
                        <a14:foregroundMark x1="6504" y1="6649" x2="13415" y2="14894"/>
                        <a14:foregroundMark x1="11179" y1="12500" x2="19512" y2="10372"/>
                        <a14:foregroundMark x1="21138" y1="4787" x2="18496" y2="10904"/>
                        <a14:foregroundMark x1="21341" y1="4787" x2="25203" y2="10372"/>
                        <a14:foregroundMark x1="25203" y1="10372" x2="26423" y2="15426"/>
                        <a14:foregroundMark x1="7114" y1="20213" x2="11382" y2="34574"/>
                        <a14:foregroundMark x1="12398" y1="36170" x2="19919" y2="39362"/>
                        <a14:foregroundMark x1="19919" y1="39894" x2="19106" y2="40957"/>
                        <a14:foregroundMark x1="19919" y1="40957" x2="22764" y2="48404"/>
                        <a14:foregroundMark x1="23171" y1="48138" x2="29472" y2="53191"/>
                        <a14:foregroundMark x1="30691" y1="55053" x2="32724" y2="70745"/>
                        <a14:foregroundMark x1="32114" y1="73404" x2="27439" y2="84840"/>
                        <a14:foregroundMark x1="25813" y1="13564" x2="48984" y2="22340"/>
                        <a14:foregroundMark x1="46138" y1="21011" x2="68699" y2="17287"/>
                        <a14:foregroundMark x1="80691" y1="78989" x2="72764" y2="93085"/>
                        <a14:foregroundMark x1="76829" y1="73670" x2="78659" y2="79521"/>
                        <a14:backgroundMark x1="5285" y1="26596" x2="13821" y2="42553"/>
                        <a14:backgroundMark x1="13821" y1="42553" x2="14634" y2="42287"/>
                        <a14:backgroundMark x1="14634" y1="42287" x2="14634" y2="42287"/>
                        <a14:backgroundMark x1="14634" y1="42287" x2="14634" y2="42287"/>
                        <a14:backgroundMark x1="14634" y1="42287" x2="24593" y2="54255"/>
                        <a14:backgroundMark x1="24593" y1="53191" x2="26423" y2="51862"/>
                        <a14:backgroundMark x1="29268" y1="55851" x2="30691" y2="61968"/>
                        <a14:backgroundMark x1="46341" y1="68351" x2="44919" y2="58777"/>
                        <a14:backgroundMark x1="45325" y1="57713" x2="61585" y2="53191"/>
                        <a14:backgroundMark x1="60772" y1="53191" x2="60976" y2="53191"/>
                        <a14:backgroundMark x1="60976" y1="53191" x2="60976" y2="53191"/>
                        <a14:backgroundMark x1="81707" y1="84043" x2="80081" y2="92553"/>
                        <a14:backgroundMark x1="89837" y1="44415" x2="90244" y2="45213"/>
                        <a14:backgroundMark x1="90447" y1="46543" x2="90650" y2="63564"/>
                        <a14:backgroundMark x1="66667" y1="89362" x2="71748" y2="84043"/>
                      </a14:backgroundRemoval>
                    </a14:imgEffect>
                  </a14:imgLayer>
                </a14:imgProps>
              </a:ext>
            </a:extLst>
          </a:blip>
          <a:stretch>
            <a:fillRect/>
          </a:stretch>
        </p:blipFill>
        <p:spPr>
          <a:xfrm>
            <a:off x="11367430" y="5236594"/>
            <a:ext cx="2550319" cy="1949025"/>
          </a:xfrm>
          <a:prstGeom prst="rect">
            <a:avLst/>
          </a:prstGeom>
        </p:spPr>
      </p:pic>
      <p:pic>
        <p:nvPicPr>
          <p:cNvPr id="7" name="Picture 4" descr="Cachorro Razas Dog Food at Rs 300/kg | Jaipur| ID: 23491248930">
            <a:extLst>
              <a:ext uri="{FF2B5EF4-FFF2-40B4-BE49-F238E27FC236}">
                <a16:creationId xmlns:a16="http://schemas.microsoft.com/office/drawing/2014/main" id="{D729810C-DAD7-4B59-A501-E676DEFF394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7800" l="800" r="100000">
                        <a14:foregroundMark x1="77600" y1="52000" x2="77600" y2="52000"/>
                        <a14:foregroundMark x1="88400" y1="37800" x2="73400" y2="67600"/>
                        <a14:foregroundMark x1="73400" y1="67600" x2="73400" y2="67600"/>
                        <a14:foregroundMark x1="36600" y1="44200" x2="47400" y2="49200"/>
                        <a14:foregroundMark x1="48000" y1="49400" x2="48800" y2="49600"/>
                      </a14:backgroundRemoval>
                    </a14:imgEffect>
                  </a14:imgLayer>
                </a14:imgProps>
              </a:ext>
              <a:ext uri="{28A0092B-C50C-407E-A947-70E740481C1C}">
                <a14:useLocalDpi xmlns:a14="http://schemas.microsoft.com/office/drawing/2010/main" val="0"/>
              </a:ext>
            </a:extLst>
          </a:blip>
          <a:srcRect/>
          <a:stretch>
            <a:fillRect/>
          </a:stretch>
        </p:blipFill>
        <p:spPr bwMode="auto">
          <a:xfrm>
            <a:off x="3758580" y="6049667"/>
            <a:ext cx="752658" cy="7526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ree Vector | Elegant red ribbon and bow isolated on white">
            <a:extLst>
              <a:ext uri="{FF2B5EF4-FFF2-40B4-BE49-F238E27FC236}">
                <a16:creationId xmlns:a16="http://schemas.microsoft.com/office/drawing/2014/main" id="{7250F3D0-6664-4785-9F58-A7C7F813D55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977" b="89559" l="1597" r="100000">
                        <a14:backgroundMark x1="33866" y1="48260" x2="37859" y2="57541"/>
                        <a14:backgroundMark x1="50639" y1="47100" x2="53195" y2="56148"/>
                        <a14:backgroundMark x1="59585" y1="54292" x2="61981" y2="57541"/>
                        <a14:backgroundMark x1="57508" y1="51276" x2="58147" y2="52436"/>
                        <a14:backgroundMark x1="58147" y1="70766" x2="61342" y2="73086"/>
                        <a14:backgroundMark x1="43930" y1="70302" x2="45847" y2="74478"/>
                        <a14:backgroundMark x1="44888" y1="49188" x2="43610" y2="51972"/>
                      </a14:backgroundRemoval>
                    </a14:imgEffect>
                  </a14:imgLayer>
                </a14:imgProps>
              </a:ext>
              <a:ext uri="{28A0092B-C50C-407E-A947-70E740481C1C}">
                <a14:useLocalDpi xmlns:a14="http://schemas.microsoft.com/office/drawing/2010/main" val="0"/>
              </a:ext>
            </a:extLst>
          </a:blip>
          <a:srcRect/>
          <a:stretch>
            <a:fillRect/>
          </a:stretch>
        </p:blipFill>
        <p:spPr bwMode="auto">
          <a:xfrm rot="20435392">
            <a:off x="3454253" y="5717884"/>
            <a:ext cx="1541152" cy="1061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21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path" presetSubtype="0" accel="50000" decel="50000" fill="hold" nodeType="clickEffect">
                                  <p:stCondLst>
                                    <p:cond delay="0"/>
                                  </p:stCondLst>
                                  <p:childTnLst>
                                    <p:animMotion origin="layout" path="M -0.00026 4.44444E-6 C -0.0082 -0.01899 -0.01758 -0.03704 -0.0362 -0.03704 C -0.05807 -0.03704 -0.06524 -0.01899 -0.07214 4.44444E-6 C -0.0819 0.02106 -0.08893 0.04189 -0.11289 0.04189 C -0.13372 0.04189 -0.14141 0.02106 -0.15117 4.44444E-6 C -0.15534 -0.01899 -0.16524 -0.03704 -0.1862 -0.03704 C -0.20547 -0.03704 -0.21524 -0.01899 -0.22214 4.44444E-6 C -0.2293 0.02106 -0.2388 0.04189 -0.26042 0.04189 C -0.28177 0.04189 -0.29818 4.44444E-6 -0.29818 0.00023 C -0.30547 -0.01899 -0.31276 -0.03704 -0.33385 -0.03704 C -0.3556 -0.03704 -0.3625 -0.01899 -0.3694 4.44444E-6 C -0.37943 0.02106 -0.3862 0.04189 -0.41042 0.04189 C -0.43151 0.04189 -0.43867 0.02106 -0.44609 4.44444E-6 C -0.45534 -0.01899 -0.46276 -0.03704 -0.48399 -0.03704 C -0.503 -0.03704 -0.51237 -0.01899 -0.5194 4.44444E-6 C -0.52656 0.02106 -0.53594 0.04189 -0.55781 0.04189 C -0.57904 0.04189 -0.5862 0.02106 -0.59479 4.44444E-6 " pathEditMode="relative" rAng="0" ptsTypes="AAAAAAAAAAAAAAAAA">
                                      <p:cBhvr>
                                        <p:cTn id="6" dur="3500" fill="hold"/>
                                        <p:tgtEl>
                                          <p:spTgt spid="5"/>
                                        </p:tgtEl>
                                        <p:attrNameLst>
                                          <p:attrName>ppt_x</p:attrName>
                                          <p:attrName>ppt_y</p:attrName>
                                        </p:attrNameLst>
                                      </p:cBhvr>
                                      <p:rCtr x="-29727" y="231"/>
                                    </p:animMotion>
                                  </p:childTnLst>
                                </p:cTn>
                              </p:par>
                            </p:childTnLst>
                          </p:cTn>
                        </p:par>
                        <p:par>
                          <p:cTn id="7" fill="hold">
                            <p:stCondLst>
                              <p:cond delay="3500"/>
                            </p:stCondLst>
                            <p:childTnLst>
                              <p:par>
                                <p:cTn id="8" presetID="14" presetClass="exit" presetSubtype="10" fill="hold" nodeType="afterEffect">
                                  <p:stCondLst>
                                    <p:cond delay="0"/>
                                  </p:stCondLst>
                                  <p:childTnLst>
                                    <p:animEffect transition="out" filter="randombar(horizontal)">
                                      <p:cBhvr>
                                        <p:cTn id="9" dur="500"/>
                                        <p:tgtEl>
                                          <p:spTgt spid="2050"/>
                                        </p:tgtEl>
                                      </p:cBhvr>
                                    </p:animEffect>
                                    <p:set>
                                      <p:cBhvr>
                                        <p:cTn id="10"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Custom 3">
      <a:dk1>
        <a:srgbClr val="FFEFC1"/>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3CD65D-61A5-43C9-A837-6EC73C7DA8AB}">
  <ds:schemaRefs>
    <ds:schemaRef ds:uri="http://purl.org/dc/terms/"/>
    <ds:schemaRef ds:uri="http://schemas.microsoft.com/office/infopath/2007/PartnerControls"/>
    <ds:schemaRef ds:uri="http://purl.org/dc/dcmitype/"/>
    <ds:schemaRef ds:uri="71af3243-3dd4-4a8d-8c0d-dd76da1f02a5"/>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16c05727-aa75-4e4a-9b5f-8a80a116589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280</TotalTime>
  <Words>533</Words>
  <Application>Microsoft Office PowerPoint</Application>
  <PresentationFormat>Widescreen</PresentationFormat>
  <Paragraphs>56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inherit</vt:lpstr>
      <vt:lpstr>Trebuchet MS</vt:lpstr>
      <vt:lpstr>Berlin</vt:lpstr>
      <vt:lpstr>אקיטה אמריקאית</vt:lpstr>
      <vt:lpstr>קצת על הגזע</vt:lpstr>
      <vt:lpstr>מאפייני הגזע</vt:lpstr>
      <vt:lpstr>אופי</vt:lpstr>
      <vt:lpstr>בעיות בריאות נפוצות</vt:lpstr>
      <vt:lpstr>אילוף</vt:lpstr>
      <vt:lpstr>יתרונות וחסרונות</vt:lpstr>
      <vt:lpstr>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אקיטה אמריקאית</dc:title>
  <dc:creator>Gabriel Elizedek</dc:creator>
  <cp:lastModifiedBy>Gabriel Elizedek</cp:lastModifiedBy>
  <cp:revision>6</cp:revision>
  <dcterms:created xsi:type="dcterms:W3CDTF">2022-01-10T11:51:20Z</dcterms:created>
  <dcterms:modified xsi:type="dcterms:W3CDTF">2022-02-09T16:17:48Z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