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70" r:id="rId6"/>
    <p:sldId id="261" r:id="rId7"/>
    <p:sldId id="334" r:id="rId8"/>
    <p:sldId id="335" r:id="rId9"/>
    <p:sldId id="337" r:id="rId10"/>
    <p:sldId id="336" r:id="rId11"/>
    <p:sldId id="271" r:id="rId12"/>
    <p:sldId id="288" r:id="rId13"/>
    <p:sldId id="262" r:id="rId14"/>
    <p:sldId id="287" r:id="rId15"/>
    <p:sldId id="263" r:id="rId16"/>
    <p:sldId id="264" r:id="rId17"/>
    <p:sldId id="265" r:id="rId18"/>
    <p:sldId id="266" r:id="rId19"/>
    <p:sldId id="273" r:id="rId20"/>
    <p:sldId id="274" r:id="rId21"/>
    <p:sldId id="275" r:id="rId22"/>
    <p:sldId id="276" r:id="rId23"/>
    <p:sldId id="277" r:id="rId24"/>
    <p:sldId id="289" r:id="rId25"/>
    <p:sldId id="290" r:id="rId26"/>
    <p:sldId id="279" r:id="rId27"/>
    <p:sldId id="282" r:id="rId28"/>
    <p:sldId id="280" r:id="rId29"/>
    <p:sldId id="283" r:id="rId30"/>
    <p:sldId id="297" r:id="rId31"/>
    <p:sldId id="284" r:id="rId32"/>
    <p:sldId id="285" r:id="rId33"/>
    <p:sldId id="268" r:id="rId34"/>
    <p:sldId id="291" r:id="rId35"/>
    <p:sldId id="292" r:id="rId36"/>
    <p:sldId id="293" r:id="rId37"/>
    <p:sldId id="298" r:id="rId38"/>
    <p:sldId id="299" r:id="rId39"/>
    <p:sldId id="300" r:id="rId40"/>
    <p:sldId id="320" r:id="rId41"/>
    <p:sldId id="331" r:id="rId42"/>
    <p:sldId id="321" r:id="rId43"/>
    <p:sldId id="322" r:id="rId44"/>
    <p:sldId id="327" r:id="rId45"/>
    <p:sldId id="330" r:id="rId46"/>
    <p:sldId id="301" r:id="rId47"/>
    <p:sldId id="302" r:id="rId48"/>
    <p:sldId id="315" r:id="rId49"/>
    <p:sldId id="316" r:id="rId50"/>
    <p:sldId id="328" r:id="rId51"/>
    <p:sldId id="329" r:id="rId52"/>
    <p:sldId id="303" r:id="rId53"/>
    <p:sldId id="314" r:id="rId54"/>
    <p:sldId id="310" r:id="rId55"/>
    <p:sldId id="304" r:id="rId56"/>
    <p:sldId id="307" r:id="rId57"/>
    <p:sldId id="318" r:id="rId58"/>
    <p:sldId id="312" r:id="rId59"/>
    <p:sldId id="332" r:id="rId60"/>
    <p:sldId id="319" r:id="rId61"/>
    <p:sldId id="333" r:id="rId62"/>
    <p:sldId id="309" r:id="rId63"/>
    <p:sldId id="269" r:id="rId64"/>
    <p:sldId id="323" r:id="rId65"/>
  </p:sldIdLst>
  <p:sldSz cx="9144000" cy="6858000" type="screen4x3"/>
  <p:notesSz cx="6888163" cy="10021888"/>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1" d="100"/>
          <a:sy n="51" d="100"/>
        </p:scale>
        <p:origin x="1258" y="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B4FB761-3425-4DDF-B7EF-69994BB2634E}" type="datetimeFigureOut">
              <a:rPr lang="he-IL" smtClean="0"/>
              <a:t>ט"ז/אב/תש"ף</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DF546A9-AE0F-4B8B-8140-739B2C8D65DD}" type="slidenum">
              <a:rPr lang="he-IL" smtClean="0"/>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4FB761-3425-4DDF-B7EF-69994BB2634E}" type="datetimeFigureOut">
              <a:rPr lang="he-IL" smtClean="0"/>
              <a:t>ט"ז/אב/תש"ף</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DF546A9-AE0F-4B8B-8140-739B2C8D65DD}" type="slidenum">
              <a:rPr lang="he-IL" smtClean="0"/>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B4FB761-3425-4DDF-B7EF-69994BB2634E}" type="datetimeFigureOut">
              <a:rPr lang="he-IL" smtClean="0"/>
              <a:t>ט"ז/אב/תש"ף</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DF546A9-AE0F-4B8B-8140-739B2C8D65DD}" type="slidenum">
              <a:rPr lang="he-IL" smtClean="0"/>
              <a:t>‹#›</a:t>
            </a:fld>
            <a:endParaRPr lang="he-IL"/>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4FB761-3425-4DDF-B7EF-69994BB2634E}" type="datetimeFigureOut">
              <a:rPr lang="he-IL" smtClean="0"/>
              <a:t>ט"ז/אב/תש"ף</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DF546A9-AE0F-4B8B-8140-739B2C8D65DD}" type="slidenum">
              <a:rPr lang="he-IL" smtClean="0"/>
              <a:t>‹#›</a:t>
            </a:fld>
            <a:endParaRPr lang="he-IL"/>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4FB761-3425-4DDF-B7EF-69994BB2634E}" type="datetimeFigureOut">
              <a:rPr lang="he-IL" smtClean="0"/>
              <a:t>ט"ז/אב/תש"ף</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DF546A9-AE0F-4B8B-8140-739B2C8D65DD}" type="slidenum">
              <a:rPr lang="he-IL" smtClean="0"/>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AB4FB761-3425-4DDF-B7EF-69994BB2634E}" type="datetimeFigureOut">
              <a:rPr lang="he-IL" smtClean="0"/>
              <a:t>ט"ז/אב/תש"ף</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6DF546A9-AE0F-4B8B-8140-739B2C8D65DD}" type="slidenum">
              <a:rPr lang="he-IL" smtClean="0"/>
              <a:t>‹#›</a:t>
            </a:fld>
            <a:endParaRPr lang="he-IL"/>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B4FB761-3425-4DDF-B7EF-69994BB2634E}" type="datetimeFigureOut">
              <a:rPr lang="he-IL" smtClean="0"/>
              <a:t>ט"ז/אב/תש"ף</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6DF546A9-AE0F-4B8B-8140-739B2C8D65DD}" type="slidenum">
              <a:rPr lang="he-IL" smtClean="0"/>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B4FB761-3425-4DDF-B7EF-69994BB2634E}" type="datetimeFigureOut">
              <a:rPr lang="he-IL" smtClean="0"/>
              <a:t>ט"ז/אב/תש"ף</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6DF546A9-AE0F-4B8B-8140-739B2C8D65DD}" type="slidenum">
              <a:rPr lang="he-IL" smtClean="0"/>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AB4FB761-3425-4DDF-B7EF-69994BB2634E}" type="datetimeFigureOut">
              <a:rPr lang="he-IL" smtClean="0"/>
              <a:t>ט"ז/אב/תש"ף</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6DF546A9-AE0F-4B8B-8140-739B2C8D65DD}" type="slidenum">
              <a:rPr lang="he-IL" smtClean="0"/>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B4FB761-3425-4DDF-B7EF-69994BB2634E}" type="datetimeFigureOut">
              <a:rPr lang="he-IL" smtClean="0"/>
              <a:t>ט"ז/אב/תש"ף</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6DF546A9-AE0F-4B8B-8140-739B2C8D65DD}" type="slidenum">
              <a:rPr lang="he-IL" smtClean="0"/>
              <a:t>‹#›</a:t>
            </a:fld>
            <a:endParaRPr lang="he-IL"/>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4FB761-3425-4DDF-B7EF-69994BB2634E}" type="datetimeFigureOut">
              <a:rPr lang="he-IL" smtClean="0"/>
              <a:t>ט"ז/אב/תש"ף</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6DF546A9-AE0F-4B8B-8140-739B2C8D65DD}" type="slidenum">
              <a:rPr lang="he-IL" smtClean="0"/>
              <a:t>‹#›</a:t>
            </a:fld>
            <a:endParaRPr lang="he-IL"/>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B4FB761-3425-4DDF-B7EF-69994BB2634E}" type="datetimeFigureOut">
              <a:rPr lang="he-IL" smtClean="0"/>
              <a:t>ט"ז/אב/תש"ף</a:t>
            </a:fld>
            <a:endParaRPr lang="he-IL"/>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he-IL"/>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DF546A9-AE0F-4B8B-8140-739B2C8D65DD}" type="slidenum">
              <a:rPr lang="he-IL" smtClean="0"/>
              <a:t>‹#›</a:t>
            </a:fld>
            <a:endParaRPr lang="he-IL"/>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Downloads/&#1502;&#1493;&#1491;&#1500;%20&#1500;&#1508;&#1514;&#1512;&#1493;&#1503;%20&#1489;&#1506;&#1497;&#1493;&#1514;%20&#1488;&#1514;&#1497;&#1493;&#1514;%20&#1491;&#1507;%20&#1500;&#1505;&#1496;&#1493;&#1491;&#1504;&#1496;.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www.ted.com/talks/carl_safina_what_are_animals_thinking_and_feeling"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www.nevo.co.il/Law_html/law01/p200m2_002.htm"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www.nevo.co.il/law_word/Law06/tak-6807.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www.ynet.co.il/articles/0,7340,L-4769369,00.html"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www.youtube.com/watch?v=QCWkzQqO7Ro" TargetMode="External"/><Relationship Id="rId2" Type="http://schemas.openxmlformats.org/officeDocument/2006/relationships/hyperlink" Target="https://www.youtube.com/watch?v=ZLImINnDQEs" TargetMode="External"/><Relationship Id="rId1" Type="http://schemas.openxmlformats.org/officeDocument/2006/relationships/slideLayout" Target="../slideLayouts/slideLayout2.xml"/><Relationship Id="rId5" Type="http://schemas.openxmlformats.org/officeDocument/2006/relationships/hyperlink" Target="https://www.youtube.com/watch?v=OKQPAeiBBKk" TargetMode="External"/><Relationship Id="rId4" Type="http://schemas.openxmlformats.org/officeDocument/2006/relationships/hyperlink" Target="https://www.youtube.com/watch?v=gSwvH6YhqIM"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www.vetserv.moag.gov.il/Vet/About/Vadot/veadat_etika_nisuim/default.htm"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he-IL" sz="5400" b="1" dirty="0">
                <a:solidFill>
                  <a:schemeClr val="tx2"/>
                </a:solidFill>
                <a:cs typeface="David Transparent" pitchFamily="2" charset="-79"/>
              </a:rPr>
              <a:t>אתיקה מקצועית</a:t>
            </a:r>
            <a:br>
              <a:rPr lang="he-IL" sz="5400" b="1" dirty="0">
                <a:solidFill>
                  <a:schemeClr val="tx2"/>
                </a:solidFill>
                <a:cs typeface="David Transparent" pitchFamily="2" charset="-79"/>
              </a:rPr>
            </a:br>
            <a:endParaRPr lang="he-IL" sz="5400" b="1" dirty="0">
              <a:solidFill>
                <a:schemeClr val="tx2"/>
              </a:solidFill>
              <a:cs typeface="David Transparent" pitchFamily="2" charset="-79"/>
            </a:endParaRPr>
          </a:p>
        </p:txBody>
      </p:sp>
      <p:sp>
        <p:nvSpPr>
          <p:cNvPr id="3" name="Subtitle 2"/>
          <p:cNvSpPr>
            <a:spLocks noGrp="1"/>
          </p:cNvSpPr>
          <p:nvPr>
            <p:ph type="subTitle" idx="1"/>
          </p:nvPr>
        </p:nvSpPr>
        <p:spPr>
          <a:xfrm>
            <a:off x="1371600" y="3556000"/>
            <a:ext cx="6400800" cy="2393279"/>
          </a:xfrm>
        </p:spPr>
        <p:txBody>
          <a:bodyPr>
            <a:normAutofit/>
          </a:bodyPr>
          <a:lstStyle/>
          <a:p>
            <a:r>
              <a:rPr lang="he-IL" sz="4400" b="1" dirty="0">
                <a:solidFill>
                  <a:schemeClr val="tx2"/>
                </a:solidFill>
                <a:cs typeface="David Transparent" pitchFamily="2" charset="-79"/>
              </a:rPr>
              <a:t>טיפול בעזרת בעלי חיים</a:t>
            </a:r>
          </a:p>
          <a:p>
            <a:endParaRPr lang="he-IL" sz="4400" b="1" dirty="0">
              <a:solidFill>
                <a:schemeClr val="tx2"/>
              </a:solidFill>
              <a:cs typeface="David Transparent" pitchFamily="2" charset="-79"/>
            </a:endParaRPr>
          </a:p>
          <a:p>
            <a:endParaRPr lang="he-IL" b="1" dirty="0">
              <a:solidFill>
                <a:schemeClr val="tx2"/>
              </a:solidFill>
              <a:cs typeface="David Transparent" pitchFamily="2" charset="-79"/>
            </a:endParaRPr>
          </a:p>
          <a:p>
            <a:endParaRPr lang="he-IL" b="1" dirty="0">
              <a:solidFill>
                <a:schemeClr val="tx2"/>
              </a:solidFill>
              <a:cs typeface="David Transparent" pitchFamily="2" charset="-79"/>
            </a:endParaRPr>
          </a:p>
          <a:p>
            <a:endParaRPr lang="he-IL" sz="4400"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4521031"/>
            <a:ext cx="1941506" cy="1951488"/>
          </a:xfrm>
          <a:prstGeom prst="rect">
            <a:avLst/>
          </a:prstGeom>
        </p:spPr>
      </p:pic>
    </p:spTree>
    <p:extLst>
      <p:ext uri="{BB962C8B-B14F-4D97-AF65-F5344CB8AC3E}">
        <p14:creationId xmlns:p14="http://schemas.microsoft.com/office/powerpoint/2010/main" val="2002804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cs typeface="David Transparent" pitchFamily="2" charset="-79"/>
                <a:hlinkClick r:id="rId2" action="ppaction://hlinkfile"/>
              </a:rPr>
              <a:t>..\Downloads\</a:t>
            </a:r>
            <a:r>
              <a:rPr lang="he-IL" dirty="0">
                <a:cs typeface="David Transparent" pitchFamily="2" charset="-79"/>
                <a:hlinkClick r:id="rId2" action="ppaction://hlinkfile"/>
              </a:rPr>
              <a:t>מודל לפתרון בעיות אתיות דף לסטודנט.</a:t>
            </a:r>
            <a:r>
              <a:rPr lang="en-US" dirty="0" err="1">
                <a:cs typeface="David Transparent" pitchFamily="2" charset="-79"/>
                <a:hlinkClick r:id="rId2" action="ppaction://hlinkfile"/>
              </a:rPr>
              <a:t>pdf</a:t>
            </a:r>
            <a:endParaRPr lang="he-IL" dirty="0">
              <a:cs typeface="David Transparent" pitchFamily="2" charset="-79"/>
            </a:endParaRPr>
          </a:p>
        </p:txBody>
      </p:sp>
      <p:sp>
        <p:nvSpPr>
          <p:cNvPr id="3" name="Title 2"/>
          <p:cNvSpPr>
            <a:spLocks noGrp="1"/>
          </p:cNvSpPr>
          <p:nvPr>
            <p:ph type="title"/>
          </p:nvPr>
        </p:nvSpPr>
        <p:spPr/>
        <p:txBody>
          <a:bodyPr>
            <a:normAutofit fontScale="90000"/>
          </a:bodyPr>
          <a:lstStyle/>
          <a:p>
            <a:br>
              <a:rPr lang="he-IL" dirty="0">
                <a:solidFill>
                  <a:schemeClr val="tx2"/>
                </a:solidFill>
                <a:cs typeface="David Transparent" pitchFamily="2" charset="-79"/>
              </a:rPr>
            </a:br>
            <a:r>
              <a:rPr lang="he-IL" dirty="0">
                <a:solidFill>
                  <a:schemeClr val="tx2"/>
                </a:solidFill>
                <a:cs typeface="David Transparent" pitchFamily="2" charset="-79"/>
              </a:rPr>
              <a:t>תמר אקסלרד לוי הציעה מודל לדוגמא, לפתרון דילמות אתיות:</a:t>
            </a:r>
            <a:br>
              <a:rPr lang="he-IL" dirty="0"/>
            </a:br>
            <a:endParaRPr lang="he-IL" dirty="0"/>
          </a:p>
        </p:txBody>
      </p:sp>
    </p:spTree>
    <p:extLst>
      <p:ext uri="{BB962C8B-B14F-4D97-AF65-F5344CB8AC3E}">
        <p14:creationId xmlns:p14="http://schemas.microsoft.com/office/powerpoint/2010/main" val="767230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348880"/>
            <a:ext cx="7408333" cy="3777283"/>
          </a:xfrm>
        </p:spPr>
        <p:txBody>
          <a:bodyPr>
            <a:normAutofit lnSpcReduction="10000"/>
          </a:bodyPr>
          <a:lstStyle/>
          <a:p>
            <a:r>
              <a:rPr lang="he-IL" b="1" u="sng" dirty="0">
                <a:cs typeface="David Transparent" pitchFamily="2" charset="-79"/>
              </a:rPr>
              <a:t>הטיפול חייב להיות לטובתו של המטופל</a:t>
            </a:r>
            <a:r>
              <a:rPr lang="he-IL" dirty="0">
                <a:cs typeface="David Transparent" pitchFamily="2" charset="-79"/>
              </a:rPr>
              <a:t>. המחוייבות הראשונית של המטפל היא כלפי המטופל (עולות שאלות: מיהו המטופל, כלפי עוד אילו גורמים יש לי מחוייבות? מי גובר על מי? מה עושים עם אינטרסים מתנגשים?)</a:t>
            </a:r>
          </a:p>
          <a:p>
            <a:r>
              <a:rPr lang="he-IL" b="1" u="sng" dirty="0">
                <a:cs typeface="David Transparent" pitchFamily="2" charset="-79"/>
              </a:rPr>
              <a:t>חובה לכבד את האוטונומיה של המטופל</a:t>
            </a:r>
            <a:r>
              <a:rPr lang="he-IL" dirty="0">
                <a:cs typeface="David Transparent" pitchFamily="2" charset="-79"/>
              </a:rPr>
              <a:t>. לא לכפות עליו דברים שאליהם הוא מתנגד או עדיין לא מוכן; לכבד את רצונו; לא להבטיח הבטחות שלא נוכל לקיים; ליידע אותו בדבר דרישות המערכת אליה אנו משתייכים (למשל: משך הטיפול, דיווחים לגורמים נוספים וכו'). מה עושים כאשר עיקרון האוטונומיה של המטופל מתנגש עם עיקרון העשייה לטובתו של המטופל? </a:t>
            </a:r>
          </a:p>
        </p:txBody>
      </p:sp>
      <p:sp>
        <p:nvSpPr>
          <p:cNvPr id="3" name="Title 2"/>
          <p:cNvSpPr>
            <a:spLocks noGrp="1"/>
          </p:cNvSpPr>
          <p:nvPr>
            <p:ph type="title"/>
          </p:nvPr>
        </p:nvSpPr>
        <p:spPr/>
        <p:txBody>
          <a:bodyPr>
            <a:normAutofit/>
          </a:bodyPr>
          <a:lstStyle/>
          <a:p>
            <a:r>
              <a:rPr lang="he-IL" dirty="0">
                <a:solidFill>
                  <a:schemeClr val="tx2"/>
                </a:solidFill>
                <a:cs typeface="David Transparent" pitchFamily="2" charset="-79"/>
              </a:rPr>
              <a:t>3. </a:t>
            </a:r>
            <a:r>
              <a:rPr lang="he-IL" u="sng" dirty="0">
                <a:solidFill>
                  <a:schemeClr val="tx2"/>
                </a:solidFill>
                <a:cs typeface="David Transparent" pitchFamily="2" charset="-79"/>
              </a:rPr>
              <a:t>עקרונות אתיים כלליים בטיפול</a:t>
            </a:r>
            <a:r>
              <a:rPr lang="he-IL" dirty="0">
                <a:solidFill>
                  <a:schemeClr val="tx2"/>
                </a:solidFill>
                <a:cs typeface="David Transparent" pitchFamily="2" charset="-79"/>
              </a:rPr>
              <a:t>:</a:t>
            </a:r>
          </a:p>
        </p:txBody>
      </p:sp>
    </p:spTree>
    <p:extLst>
      <p:ext uri="{BB962C8B-B14F-4D97-AF65-F5344CB8AC3E}">
        <p14:creationId xmlns:p14="http://schemas.microsoft.com/office/powerpoint/2010/main" val="1708492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67833" y="1982380"/>
            <a:ext cx="7408333" cy="4569371"/>
          </a:xfrm>
        </p:spPr>
        <p:txBody>
          <a:bodyPr>
            <a:normAutofit/>
          </a:bodyPr>
          <a:lstStyle/>
          <a:p>
            <a:pPr marL="0" indent="0">
              <a:buNone/>
            </a:pPr>
            <a:r>
              <a:rPr lang="he-IL" dirty="0">
                <a:cs typeface="David Transparent" pitchFamily="2" charset="-79"/>
              </a:rPr>
              <a:t>בקוד האתיקה המקצועית של הפסיכולוגים בישראל (2004), לדוג', נקבע בעיקרון קידום טובתם ורווחתם הנפשית של הלקוחות:</a:t>
            </a:r>
          </a:p>
          <a:p>
            <a:pPr marL="0" indent="0">
              <a:buNone/>
            </a:pPr>
            <a:r>
              <a:rPr lang="he-IL" dirty="0">
                <a:cs typeface="David Transparent" pitchFamily="2" charset="-79"/>
              </a:rPr>
              <a:t>" </a:t>
            </a:r>
            <a:r>
              <a:rPr lang="he-IL" i="1" dirty="0">
                <a:cs typeface="David Transparent" pitchFamily="2" charset="-79"/>
              </a:rPr>
              <a:t>בעבודתם המקצועית פועלים פסיכולוגים לקידום רווחתו הנפשית של הלקוח, למניעת סבלו ולהקטנתו, וכן לקידום התפתחותו. זאת על פי שיקולים מקצועיים ומתוך הכבוד הראוי לאדם, לערכיו, לזכויותיו, להגדרתו העצמית ולאוטונומיה שלו, כל עוד אלה אינם פוגעים באלו של האחר. על הפסיכולוגים לעשות כל שביכולתם כדי להגיע לפיתרון שיאפשר להם למלא את תפקידיהם בצורה אחראית וכדי למנוע נזק אפשרי או למזער אותו ככל האפשר</a:t>
            </a:r>
            <a:r>
              <a:rPr lang="he-IL" dirty="0">
                <a:cs typeface="David Transparent" pitchFamily="2" charset="-79"/>
              </a:rPr>
              <a:t>".</a:t>
            </a:r>
          </a:p>
          <a:p>
            <a:endParaRPr lang="he-IL" dirty="0"/>
          </a:p>
        </p:txBody>
      </p:sp>
      <p:sp>
        <p:nvSpPr>
          <p:cNvPr id="3" name="Title 2"/>
          <p:cNvSpPr>
            <a:spLocks noGrp="1"/>
          </p:cNvSpPr>
          <p:nvPr>
            <p:ph type="title"/>
          </p:nvPr>
        </p:nvSpPr>
        <p:spPr/>
        <p:txBody>
          <a:bodyPr/>
          <a:lstStyle/>
          <a:p>
            <a:endParaRPr lang="he-IL"/>
          </a:p>
        </p:txBody>
      </p:sp>
    </p:spTree>
    <p:extLst>
      <p:ext uri="{BB962C8B-B14F-4D97-AF65-F5344CB8AC3E}">
        <p14:creationId xmlns:p14="http://schemas.microsoft.com/office/powerpoint/2010/main" val="983897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628800"/>
            <a:ext cx="7408333" cy="4497363"/>
          </a:xfrm>
        </p:spPr>
        <p:txBody>
          <a:bodyPr>
            <a:normAutofit/>
          </a:bodyPr>
          <a:lstStyle/>
          <a:p>
            <a:endParaRPr lang="he-IL" dirty="0">
              <a:cs typeface="David Transparent" pitchFamily="2" charset="-79"/>
            </a:endParaRPr>
          </a:p>
          <a:p>
            <a:endParaRPr lang="he-IL" dirty="0">
              <a:cs typeface="David Transparent" pitchFamily="2" charset="-79"/>
            </a:endParaRPr>
          </a:p>
          <a:p>
            <a:r>
              <a:rPr lang="he-IL" dirty="0">
                <a:cs typeface="David Transparent" pitchFamily="2" charset="-79"/>
              </a:rPr>
              <a:t>אחת החובות הכי מורכבות במקצועות הטיפול והייעוץ הנפשיים</a:t>
            </a:r>
          </a:p>
          <a:p>
            <a:r>
              <a:rPr lang="he-IL" dirty="0">
                <a:cs typeface="David Transparent" pitchFamily="2" charset="-79"/>
              </a:rPr>
              <a:t>למה מתייחסת חובת הסודיות?</a:t>
            </a:r>
          </a:p>
          <a:p>
            <a:r>
              <a:rPr lang="he-IL" dirty="0">
                <a:cs typeface="David Transparent" pitchFamily="2" charset="-79"/>
              </a:rPr>
              <a:t>סודיות מתייחסת קודם כל לחובה האתית של המטפל לשמור בסוד את זהותו של המטופל ואת מה שידוע לו עליו. הסודיות חלה גם על רשימותיו המקצועיות של המטפל ועל המסמכים הנוגעים למטופלים.</a:t>
            </a:r>
          </a:p>
          <a:p>
            <a:endParaRPr lang="he-IL" dirty="0">
              <a:cs typeface="David Transparent" pitchFamily="2" charset="-79"/>
            </a:endParaRPr>
          </a:p>
        </p:txBody>
      </p:sp>
      <p:sp>
        <p:nvSpPr>
          <p:cNvPr id="3" name="Title 2"/>
          <p:cNvSpPr>
            <a:spLocks noGrp="1"/>
          </p:cNvSpPr>
          <p:nvPr>
            <p:ph type="title"/>
          </p:nvPr>
        </p:nvSpPr>
        <p:spPr/>
        <p:txBody>
          <a:bodyPr/>
          <a:lstStyle/>
          <a:p>
            <a:r>
              <a:rPr lang="he-IL" sz="5400" dirty="0">
                <a:solidFill>
                  <a:schemeClr val="tx2"/>
                </a:solidFill>
                <a:cs typeface="David Transparent" pitchFamily="2" charset="-79"/>
              </a:rPr>
              <a:t>4. </a:t>
            </a:r>
            <a:r>
              <a:rPr lang="he-IL" sz="5400" u="sng" dirty="0">
                <a:solidFill>
                  <a:schemeClr val="tx2"/>
                </a:solidFill>
                <a:cs typeface="David Transparent" pitchFamily="2" charset="-79"/>
              </a:rPr>
              <a:t>סודיות</a:t>
            </a:r>
            <a:endParaRPr lang="he-IL" u="sng" dirty="0">
              <a:solidFill>
                <a:schemeClr val="tx2"/>
              </a:solidFill>
              <a:cs typeface="David Transparent" pitchFamily="2" charset="-79"/>
            </a:endParaRPr>
          </a:p>
        </p:txBody>
      </p:sp>
    </p:spTree>
    <p:extLst>
      <p:ext uri="{BB962C8B-B14F-4D97-AF65-F5344CB8AC3E}">
        <p14:creationId xmlns:p14="http://schemas.microsoft.com/office/powerpoint/2010/main" val="2249909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628800"/>
            <a:ext cx="7408333" cy="4497363"/>
          </a:xfrm>
        </p:spPr>
        <p:txBody>
          <a:bodyPr/>
          <a:lstStyle/>
          <a:p>
            <a:pPr marL="0" indent="0">
              <a:buNone/>
            </a:pPr>
            <a:r>
              <a:rPr lang="he-IL" dirty="0">
                <a:cs typeface="David Transparent" pitchFamily="2" charset="-79"/>
              </a:rPr>
              <a:t>דוג' בעניין רשומות - קוד האתיקה המקצועית של הפסיכולוגים בישראל (2004) קובע:   </a:t>
            </a:r>
          </a:p>
          <a:p>
            <a:endParaRPr lang="he-IL" b="1" dirty="0">
              <a:cs typeface="David Transparent" pitchFamily="2" charset="-79"/>
            </a:endParaRPr>
          </a:p>
          <a:p>
            <a:pPr marL="0" indent="0">
              <a:buNone/>
            </a:pPr>
            <a:r>
              <a:rPr lang="he-IL" b="1" i="1" dirty="0">
                <a:cs typeface="David Transparent" pitchFamily="2" charset="-79"/>
              </a:rPr>
              <a:t>3.4 מזעור הפגיעה בפרטיות</a:t>
            </a:r>
            <a:endParaRPr lang="he-IL" i="1" dirty="0">
              <a:cs typeface="David Transparent" pitchFamily="2" charset="-79"/>
            </a:endParaRPr>
          </a:p>
          <a:p>
            <a:r>
              <a:rPr lang="he-IL" i="1" dirty="0">
                <a:cs typeface="David Transparent" pitchFamily="2" charset="-79"/>
              </a:rPr>
              <a:t>א. כדי לצמצם עד למינימום את הפגיעה בפרטיותו של  הלקוח,  על הפסיכולוגים לכלול בדיווחים ובייעוצים הנדרשים, בכתב ובעל פה, רק מידע הנדרש למטרת הייעוץ או הדיווח</a:t>
            </a:r>
            <a:r>
              <a:rPr lang="he-IL" dirty="0">
                <a:cs typeface="David Transparent" pitchFamily="2" charset="-79"/>
              </a:rPr>
              <a:t>.</a:t>
            </a:r>
          </a:p>
          <a:p>
            <a:endParaRPr lang="he-IL" dirty="0"/>
          </a:p>
          <a:p>
            <a:endParaRPr lang="he-IL" dirty="0"/>
          </a:p>
        </p:txBody>
      </p:sp>
      <p:sp>
        <p:nvSpPr>
          <p:cNvPr id="3" name="Title 2"/>
          <p:cNvSpPr>
            <a:spLocks noGrp="1"/>
          </p:cNvSpPr>
          <p:nvPr>
            <p:ph type="title"/>
          </p:nvPr>
        </p:nvSpPr>
        <p:spPr/>
        <p:txBody>
          <a:bodyPr/>
          <a:lstStyle/>
          <a:p>
            <a:endParaRPr lang="he-IL"/>
          </a:p>
        </p:txBody>
      </p:sp>
    </p:spTree>
    <p:extLst>
      <p:ext uri="{BB962C8B-B14F-4D97-AF65-F5344CB8AC3E}">
        <p14:creationId xmlns:p14="http://schemas.microsoft.com/office/powerpoint/2010/main" val="2890556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556792"/>
            <a:ext cx="7408333" cy="4569371"/>
          </a:xfrm>
        </p:spPr>
        <p:txBody>
          <a:bodyPr>
            <a:normAutofit/>
          </a:bodyPr>
          <a:lstStyle/>
          <a:p>
            <a:r>
              <a:rPr lang="he-IL" dirty="0">
                <a:cs typeface="David Transparent" pitchFamily="2" charset="-79"/>
              </a:rPr>
              <a:t>התנגשות בין ציווים אתיים/חוקיים שונים (למשל: חובת הדיווח אל מול חובת הסודיות; מטופל שמביע כוונה אובדנית בפני המטפל, והאם יש הבדל בין מטופל בגיר לבין קטין..) </a:t>
            </a:r>
          </a:p>
          <a:p>
            <a:r>
              <a:rPr lang="he-IL" dirty="0">
                <a:cs typeface="David Transparent" pitchFamily="2" charset="-79"/>
              </a:rPr>
              <a:t>נאמנויות סותרות של המטפל (למשל: נאמנות כלפי המטופל אל מול נאמנות כלפי חוקי המסגרת בה המטפל עובד – דוג': חוקים ותכניות התנהגותיות)</a:t>
            </a:r>
          </a:p>
          <a:p>
            <a:r>
              <a:rPr lang="he-IL" dirty="0">
                <a:cs typeface="David Transparent" pitchFamily="2" charset="-79"/>
              </a:rPr>
              <a:t>העובדה שכולנו בני אדם, בסופו של דבר...(הצורך/רצון לחלוק עם מישהו את המשא הכבד שהמטפל נושא; אי ידיעה מספקת של החוקים והכללים האתיים)</a:t>
            </a:r>
          </a:p>
          <a:p>
            <a:endParaRPr lang="he-IL" dirty="0"/>
          </a:p>
          <a:p>
            <a:endParaRPr lang="he-IL" dirty="0">
              <a:cs typeface="David Transparent" pitchFamily="2" charset="-79"/>
            </a:endParaRPr>
          </a:p>
        </p:txBody>
      </p:sp>
      <p:sp>
        <p:nvSpPr>
          <p:cNvPr id="3" name="Title 2"/>
          <p:cNvSpPr>
            <a:spLocks noGrp="1"/>
          </p:cNvSpPr>
          <p:nvPr>
            <p:ph type="title"/>
          </p:nvPr>
        </p:nvSpPr>
        <p:spPr/>
        <p:txBody>
          <a:bodyPr>
            <a:noAutofit/>
          </a:bodyPr>
          <a:lstStyle/>
          <a:p>
            <a:r>
              <a:rPr lang="he-IL" sz="3200" b="1" dirty="0">
                <a:solidFill>
                  <a:schemeClr val="tx2"/>
                </a:solidFill>
                <a:cs typeface="David Transparent" pitchFamily="2" charset="-79"/>
              </a:rPr>
              <a:t>מה הופך את הסודיות למורכבת כל כך? </a:t>
            </a:r>
            <a:br>
              <a:rPr lang="he-IL" sz="3200" b="1" dirty="0">
                <a:solidFill>
                  <a:schemeClr val="tx2"/>
                </a:solidFill>
                <a:cs typeface="David Transparent" pitchFamily="2" charset="-79"/>
              </a:rPr>
            </a:br>
            <a:endParaRPr lang="he-IL" sz="3200" b="1" dirty="0">
              <a:solidFill>
                <a:schemeClr val="tx2"/>
              </a:solidFill>
            </a:endParaRPr>
          </a:p>
        </p:txBody>
      </p:sp>
    </p:spTree>
    <p:extLst>
      <p:ext uri="{BB962C8B-B14F-4D97-AF65-F5344CB8AC3E}">
        <p14:creationId xmlns:p14="http://schemas.microsoft.com/office/powerpoint/2010/main" val="4174324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556792"/>
            <a:ext cx="7408333" cy="4569371"/>
          </a:xfrm>
        </p:spPr>
        <p:txBody>
          <a:bodyPr>
            <a:normAutofit/>
          </a:bodyPr>
          <a:lstStyle/>
          <a:p>
            <a:r>
              <a:rPr lang="he-IL" dirty="0">
                <a:cs typeface="David Transparent" pitchFamily="2" charset="-79"/>
              </a:rPr>
              <a:t>אדם מגיע לטיפול מתוך ידיעה שמה שהוא יספר למטפל – יישמר בסוד ובפרטיות (גם אם אלה דברים שהמטופל עשוי לספר לחבר, הורה וכו'). לולא ידיעה זו, אנשים לא היו מגיעים לטיפול...</a:t>
            </a:r>
          </a:p>
          <a:p>
            <a:r>
              <a:rPr lang="he-IL" dirty="0">
                <a:cs typeface="David Transparent" pitchFamily="2" charset="-79"/>
              </a:rPr>
              <a:t>בטיפול נפשי/רגשי, המטופל חושף דברים רגישים מאוד, ואף מגלה על עצמו דברים שלא בהכרח היה מודע אליהם (נטיות מיניות, מבנה אישיות, פחדים וכו').</a:t>
            </a:r>
          </a:p>
          <a:p>
            <a:r>
              <a:rPr lang="he-IL" dirty="0">
                <a:cs typeface="David Transparent" pitchFamily="2" charset="-79"/>
              </a:rPr>
              <a:t>קשר טיפולי יעיל מותנה בראש ובראשונה בקיומו של </a:t>
            </a:r>
            <a:r>
              <a:rPr lang="he-IL" b="1" u="sng" dirty="0">
                <a:cs typeface="David Transparent" pitchFamily="2" charset="-79"/>
              </a:rPr>
              <a:t>אמון</a:t>
            </a:r>
            <a:r>
              <a:rPr lang="he-IL" dirty="0">
                <a:cs typeface="David Transparent" pitchFamily="2" charset="-79"/>
              </a:rPr>
              <a:t> בין המטפל למטופל. המטופל צריך </a:t>
            </a:r>
            <a:r>
              <a:rPr lang="he-IL" b="1" u="sng" dirty="0">
                <a:cs typeface="David Transparent" pitchFamily="2" charset="-79"/>
              </a:rPr>
              <a:t>לסמוך</a:t>
            </a:r>
            <a:r>
              <a:rPr lang="he-IL" dirty="0">
                <a:cs typeface="David Transparent" pitchFamily="2" charset="-79"/>
              </a:rPr>
              <a:t> על המטפל.</a:t>
            </a:r>
          </a:p>
          <a:p>
            <a:r>
              <a:rPr lang="he-IL" dirty="0">
                <a:cs typeface="David Transparent" pitchFamily="2" charset="-79"/>
              </a:rPr>
              <a:t>פתיחות לעומת בושה ואשמה; סטיגמה חברתית.</a:t>
            </a:r>
          </a:p>
          <a:p>
            <a:pPr marL="0" indent="0">
              <a:buNone/>
            </a:pPr>
            <a:endParaRPr lang="he-IL" dirty="0">
              <a:cs typeface="David Transparent" pitchFamily="2" charset="-79"/>
            </a:endParaRPr>
          </a:p>
          <a:p>
            <a:endParaRPr lang="he-IL" dirty="0">
              <a:cs typeface="David Transparent" pitchFamily="2" charset="-79"/>
            </a:endParaRPr>
          </a:p>
          <a:p>
            <a:endParaRPr lang="he-IL" dirty="0">
              <a:cs typeface="David Transparent" pitchFamily="2" charset="-79"/>
            </a:endParaRPr>
          </a:p>
          <a:p>
            <a:endParaRPr lang="he-IL" dirty="0">
              <a:cs typeface="David Transparent" pitchFamily="2" charset="-79"/>
            </a:endParaRPr>
          </a:p>
          <a:p>
            <a:endParaRPr lang="he-IL" dirty="0"/>
          </a:p>
        </p:txBody>
      </p:sp>
      <p:sp>
        <p:nvSpPr>
          <p:cNvPr id="3" name="Title 2"/>
          <p:cNvSpPr>
            <a:spLocks noGrp="1"/>
          </p:cNvSpPr>
          <p:nvPr>
            <p:ph type="title"/>
          </p:nvPr>
        </p:nvSpPr>
        <p:spPr/>
        <p:txBody>
          <a:bodyPr>
            <a:normAutofit/>
          </a:bodyPr>
          <a:lstStyle/>
          <a:p>
            <a:r>
              <a:rPr lang="he-IL" b="1" dirty="0">
                <a:solidFill>
                  <a:schemeClr val="tx2"/>
                </a:solidFill>
                <a:cs typeface="David Transparent" pitchFamily="2" charset="-79"/>
              </a:rPr>
              <a:t>מה עומד בבסיס חובת הסודיות?</a:t>
            </a:r>
          </a:p>
        </p:txBody>
      </p:sp>
    </p:spTree>
    <p:extLst>
      <p:ext uri="{BB962C8B-B14F-4D97-AF65-F5344CB8AC3E}">
        <p14:creationId xmlns:p14="http://schemas.microsoft.com/office/powerpoint/2010/main" val="4001301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556792"/>
            <a:ext cx="7408333" cy="4569371"/>
          </a:xfrm>
        </p:spPr>
        <p:txBody>
          <a:bodyPr/>
          <a:lstStyle/>
          <a:p>
            <a:r>
              <a:rPr lang="he-IL" dirty="0">
                <a:cs typeface="David Transparent" pitchFamily="2" charset="-79"/>
              </a:rPr>
              <a:t>במידה והמטפל מעסיק עובדים (עוזרים, סטודנטים, מזכירה וכו') – עליו ליידע אותם בדבר חובת הסודיות.</a:t>
            </a:r>
          </a:p>
          <a:p>
            <a:r>
              <a:rPr lang="he-IL" dirty="0">
                <a:cs typeface="David Transparent" pitchFamily="2" charset="-79"/>
              </a:rPr>
              <a:t>לא להתבלבל בין חובת הסודיות לבין חיסיון (שממילא לא חל על מטפלים בעזרת בעלי חיים..).</a:t>
            </a:r>
          </a:p>
          <a:p>
            <a:r>
              <a:rPr lang="he-IL" dirty="0">
                <a:cs typeface="David Transparent" pitchFamily="2" charset="-79"/>
              </a:rPr>
              <a:t>בטיפול במסגרת ציבורית, בניגוד לטיפול פרטי, יש חשש גדול יותר מפני חשיפת המידע האישי, גם בגלל שעצם הפנייה לטיפול מתועדת ברשומות של המוסד הציבורי....</a:t>
            </a:r>
          </a:p>
          <a:p>
            <a:endParaRPr lang="he-IL" dirty="0">
              <a:cs typeface="David Transparent" pitchFamily="2" charset="-79"/>
            </a:endParaRPr>
          </a:p>
          <a:p>
            <a:endParaRPr lang="he-IL" dirty="0">
              <a:cs typeface="David Transparent" pitchFamily="2" charset="-79"/>
            </a:endParaRPr>
          </a:p>
          <a:p>
            <a:endParaRPr lang="he-IL" dirty="0"/>
          </a:p>
        </p:txBody>
      </p:sp>
      <p:sp>
        <p:nvSpPr>
          <p:cNvPr id="3" name="Title 2"/>
          <p:cNvSpPr>
            <a:spLocks noGrp="1"/>
          </p:cNvSpPr>
          <p:nvPr>
            <p:ph type="title"/>
          </p:nvPr>
        </p:nvSpPr>
        <p:spPr/>
        <p:txBody>
          <a:bodyPr/>
          <a:lstStyle/>
          <a:p>
            <a:r>
              <a:rPr lang="he-IL" b="1" dirty="0">
                <a:solidFill>
                  <a:schemeClr val="tx2"/>
                </a:solidFill>
                <a:cs typeface="David Transparent" pitchFamily="2" charset="-79"/>
              </a:rPr>
              <a:t>חשוב לזכור:</a:t>
            </a:r>
            <a:endParaRPr lang="he-IL" b="1" dirty="0"/>
          </a:p>
        </p:txBody>
      </p:sp>
    </p:spTree>
    <p:extLst>
      <p:ext uri="{BB962C8B-B14F-4D97-AF65-F5344CB8AC3E}">
        <p14:creationId xmlns:p14="http://schemas.microsoft.com/office/powerpoint/2010/main" val="33954815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55576" y="2708920"/>
            <a:ext cx="7408333" cy="2952328"/>
          </a:xfrm>
        </p:spPr>
        <p:txBody>
          <a:bodyPr/>
          <a:lstStyle/>
          <a:p>
            <a:r>
              <a:rPr lang="he-IL" dirty="0">
                <a:cs typeface="David Transparent" pitchFamily="2" charset="-79"/>
              </a:rPr>
              <a:t>לזכור תמיד שהיחסים בין המטפל למטופל אינם סימטריים. המטפל הוא חזק יותר, בעל ידע מקצועי ולכן מוטלת עליו האחריות לשמור ולהגן על הסודות של המטופל. </a:t>
            </a:r>
          </a:p>
          <a:p>
            <a:r>
              <a:rPr lang="he-IL" dirty="0">
                <a:cs typeface="David Transparent" pitchFamily="2" charset="-79"/>
              </a:rPr>
              <a:t>חשיבות ההדרכה המקצועית (סופרוויז'ן).</a:t>
            </a:r>
          </a:p>
          <a:p>
            <a:r>
              <a:rPr lang="he-IL" dirty="0">
                <a:cs typeface="David Transparent" pitchFamily="2" charset="-79"/>
              </a:rPr>
              <a:t>סטיגמה חברתית, נכבד את זכותו של המטופל להימנע ממנה</a:t>
            </a:r>
          </a:p>
        </p:txBody>
      </p:sp>
      <p:sp>
        <p:nvSpPr>
          <p:cNvPr id="3" name="Title 2"/>
          <p:cNvSpPr>
            <a:spLocks noGrp="1"/>
          </p:cNvSpPr>
          <p:nvPr>
            <p:ph type="title"/>
          </p:nvPr>
        </p:nvSpPr>
        <p:spPr/>
        <p:txBody>
          <a:bodyPr/>
          <a:lstStyle/>
          <a:p>
            <a:endParaRPr lang="he-IL"/>
          </a:p>
        </p:txBody>
      </p:sp>
    </p:spTree>
    <p:extLst>
      <p:ext uri="{BB962C8B-B14F-4D97-AF65-F5344CB8AC3E}">
        <p14:creationId xmlns:p14="http://schemas.microsoft.com/office/powerpoint/2010/main" val="33195182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700808"/>
            <a:ext cx="7408333" cy="4425355"/>
          </a:xfrm>
        </p:spPr>
        <p:txBody>
          <a:bodyPr>
            <a:normAutofit/>
          </a:bodyPr>
          <a:lstStyle/>
          <a:p>
            <a:r>
              <a:rPr lang="he-IL" b="1" dirty="0">
                <a:cs typeface="David Transparent" pitchFamily="2" charset="-79"/>
              </a:rPr>
              <a:t>מסירת מידע למטפל אחר, כאשר מטרת מסירת המידע היא לצורך טיפול במטופל</a:t>
            </a:r>
            <a:r>
              <a:rPr lang="he-IL" dirty="0">
                <a:cs typeface="David Transparent" pitchFamily="2" charset="-79"/>
              </a:rPr>
              <a:t>.  הגדרה מאוד רחבה – מי מוגדר מטפל? (האם גם טיפול סוציאלי וחינוכי?); מי קובע מה טובת המטופל?</a:t>
            </a:r>
          </a:p>
          <a:p>
            <a:pPr marL="0" indent="0">
              <a:buNone/>
            </a:pPr>
            <a:endParaRPr lang="he-IL" dirty="0">
              <a:cs typeface="David Transparent" pitchFamily="2" charset="-79"/>
            </a:endParaRPr>
          </a:p>
          <a:p>
            <a:r>
              <a:rPr lang="he-IL" b="1" dirty="0">
                <a:cs typeface="David Transparent" pitchFamily="2" charset="-79"/>
              </a:rPr>
              <a:t>כאשר אנחנו עובדים כחלק מצוות במסגרת מקצועית </a:t>
            </a:r>
            <a:r>
              <a:rPr lang="he-IL" dirty="0">
                <a:cs typeface="David Transparent" pitchFamily="2" charset="-79"/>
              </a:rPr>
              <a:t>(למשל: בית ספר, בית חולים, הוסטל, פנימייה וכו'). יש הטוענים שצריך להגיד למטופל מראש שמתקיימים דיוני צוות קבועים. </a:t>
            </a:r>
          </a:p>
          <a:p>
            <a:endParaRPr lang="he-IL" dirty="0">
              <a:cs typeface="David Transparent" pitchFamily="2" charset="-79"/>
            </a:endParaRPr>
          </a:p>
          <a:p>
            <a:r>
              <a:rPr lang="he-IL" b="1" dirty="0">
                <a:cs typeface="David Transparent" pitchFamily="2" charset="-79"/>
              </a:rPr>
              <a:t>דו"ח סיכום טיפול </a:t>
            </a:r>
            <a:r>
              <a:rPr lang="he-IL" dirty="0">
                <a:cs typeface="David Transparent" pitchFamily="2" charset="-79"/>
              </a:rPr>
              <a:t>המיועד למסגרת חדשה. להפעיל שיקול דעת מה לחשוף.</a:t>
            </a:r>
          </a:p>
          <a:p>
            <a:pPr marL="0" indent="0">
              <a:buNone/>
            </a:pPr>
            <a:endParaRPr lang="he-IL" dirty="0"/>
          </a:p>
        </p:txBody>
      </p:sp>
      <p:sp>
        <p:nvSpPr>
          <p:cNvPr id="3" name="Title 2"/>
          <p:cNvSpPr>
            <a:spLocks noGrp="1"/>
          </p:cNvSpPr>
          <p:nvPr>
            <p:ph type="title"/>
          </p:nvPr>
        </p:nvSpPr>
        <p:spPr/>
        <p:txBody>
          <a:bodyPr>
            <a:normAutofit/>
          </a:bodyPr>
          <a:lstStyle/>
          <a:p>
            <a:r>
              <a:rPr lang="he-IL" sz="3600" b="1" dirty="0">
                <a:solidFill>
                  <a:schemeClr val="tx2"/>
                </a:solidFill>
                <a:cs typeface="David Transparent" pitchFamily="2" charset="-79"/>
              </a:rPr>
              <a:t>מתי בכל זאת הסודיות יכולה להיות מופרת?</a:t>
            </a:r>
          </a:p>
        </p:txBody>
      </p:sp>
    </p:spTree>
    <p:extLst>
      <p:ext uri="{BB962C8B-B14F-4D97-AF65-F5344CB8AC3E}">
        <p14:creationId xmlns:p14="http://schemas.microsoft.com/office/powerpoint/2010/main" val="2847671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196752"/>
            <a:ext cx="8363271" cy="4929411"/>
          </a:xfrm>
        </p:spPr>
        <p:txBody>
          <a:bodyPr>
            <a:noAutofit/>
          </a:bodyPr>
          <a:lstStyle/>
          <a:p>
            <a:r>
              <a:rPr lang="he-IL" dirty="0">
                <a:cs typeface="David Transparent" pitchFamily="2" charset="-79"/>
              </a:rPr>
              <a:t>אתיקה מקצועית של מקצועות הטיפול בנפש:</a:t>
            </a:r>
          </a:p>
          <a:p>
            <a:pPr>
              <a:buFontTx/>
              <a:buChar char="-"/>
            </a:pPr>
            <a:r>
              <a:rPr lang="he-IL" dirty="0">
                <a:cs typeface="David Transparent" pitchFamily="2" charset="-79"/>
              </a:rPr>
              <a:t>הגדרה כללית </a:t>
            </a:r>
          </a:p>
          <a:p>
            <a:pPr>
              <a:buFontTx/>
              <a:buChar char="-"/>
            </a:pPr>
            <a:r>
              <a:rPr lang="he-IL" dirty="0">
                <a:cs typeface="David Transparent" pitchFamily="2" charset="-79"/>
              </a:rPr>
              <a:t>מעמדם של המטפלים בעזרת בעלי החיים</a:t>
            </a:r>
          </a:p>
          <a:p>
            <a:pPr>
              <a:buFontTx/>
              <a:buChar char="-"/>
            </a:pPr>
            <a:r>
              <a:rPr lang="he-IL" dirty="0">
                <a:cs typeface="David Transparent" pitchFamily="2" charset="-79"/>
              </a:rPr>
              <a:t>עקרונות כלליים</a:t>
            </a:r>
          </a:p>
          <a:p>
            <a:pPr>
              <a:buFontTx/>
              <a:buChar char="-"/>
            </a:pPr>
            <a:r>
              <a:rPr lang="he-IL" dirty="0">
                <a:cs typeface="David Transparent" pitchFamily="2" charset="-79"/>
              </a:rPr>
              <a:t>סודיות, סודיות, סודיות</a:t>
            </a:r>
          </a:p>
          <a:p>
            <a:pPr>
              <a:buFontTx/>
              <a:buChar char="-"/>
            </a:pPr>
            <a:r>
              <a:rPr lang="he-IL" dirty="0">
                <a:cs typeface="David Transparent" pitchFamily="2" charset="-79"/>
              </a:rPr>
              <a:t>טיפול בילדים + חובת הדיווח</a:t>
            </a:r>
          </a:p>
          <a:p>
            <a:pPr>
              <a:buFontTx/>
              <a:buChar char="-"/>
            </a:pPr>
            <a:r>
              <a:rPr lang="he-IL" dirty="0">
                <a:cs typeface="David Transparent" pitchFamily="2" charset="-79"/>
              </a:rPr>
              <a:t>טיפול במתבגרים</a:t>
            </a:r>
          </a:p>
          <a:p>
            <a:pPr>
              <a:buFontTx/>
              <a:buChar char="-"/>
            </a:pPr>
            <a:r>
              <a:rPr lang="he-IL" dirty="0">
                <a:cs typeface="David Transparent" pitchFamily="2" charset="-79"/>
              </a:rPr>
              <a:t>טיפול כחלק מצוות רב מערכתי</a:t>
            </a:r>
          </a:p>
          <a:p>
            <a:pPr marL="0" indent="0">
              <a:buNone/>
            </a:pPr>
            <a:endParaRPr lang="he-IL" dirty="0">
              <a:cs typeface="David Transparent" pitchFamily="2" charset="-79"/>
            </a:endParaRPr>
          </a:p>
          <a:p>
            <a:r>
              <a:rPr lang="he-IL" dirty="0">
                <a:cs typeface="David Transparent" pitchFamily="2" charset="-79"/>
              </a:rPr>
              <a:t>אתיקה מקצועית בהקשר של עבודה עם בעלי חיים: </a:t>
            </a:r>
          </a:p>
          <a:p>
            <a:pPr>
              <a:buFontTx/>
              <a:buChar char="-"/>
            </a:pPr>
            <a:r>
              <a:rPr lang="he-IL" dirty="0">
                <a:cs typeface="David Transparent" pitchFamily="2" charset="-79"/>
              </a:rPr>
              <a:t>הגנה על בעלי חיים וזכויות בעלי חיים</a:t>
            </a:r>
          </a:p>
          <a:p>
            <a:pPr>
              <a:buFontTx/>
              <a:buChar char="-"/>
            </a:pPr>
            <a:r>
              <a:rPr lang="he-IL" dirty="0">
                <a:cs typeface="David Transparent" pitchFamily="2" charset="-79"/>
              </a:rPr>
              <a:t>חוק צער בעלי חיים</a:t>
            </a:r>
          </a:p>
          <a:p>
            <a:pPr>
              <a:buFontTx/>
              <a:buChar char="-"/>
            </a:pPr>
            <a:r>
              <a:rPr lang="he-IL" dirty="0">
                <a:cs typeface="David Transparent" pitchFamily="2" charset="-79"/>
              </a:rPr>
              <a:t>שימוש בבעלי חיים בעבודה</a:t>
            </a:r>
          </a:p>
          <a:p>
            <a:pPr>
              <a:buFontTx/>
              <a:buChar char="-"/>
            </a:pPr>
            <a:r>
              <a:rPr lang="he-IL" dirty="0">
                <a:cs typeface="David Transparent" pitchFamily="2" charset="-79"/>
              </a:rPr>
              <a:t>סוגיות אתיות בעבודה טיפולית עם בעלי חיים ובני אדם</a:t>
            </a:r>
          </a:p>
          <a:p>
            <a:pPr>
              <a:buFontTx/>
              <a:buChar char="-"/>
            </a:pPr>
            <a:endParaRPr lang="he-IL" dirty="0">
              <a:cs typeface="David Transparent" pitchFamily="2" charset="-79"/>
            </a:endParaRPr>
          </a:p>
          <a:p>
            <a:pPr>
              <a:buFontTx/>
              <a:buChar char="-"/>
            </a:pPr>
            <a:endParaRPr lang="he-IL" dirty="0"/>
          </a:p>
          <a:p>
            <a:pPr>
              <a:buFontTx/>
              <a:buChar char="-"/>
            </a:pPr>
            <a:endParaRPr lang="he-IL" dirty="0"/>
          </a:p>
          <a:p>
            <a:pPr>
              <a:buFontTx/>
              <a:buChar char="-"/>
            </a:pPr>
            <a:endParaRPr lang="he-IL" dirty="0"/>
          </a:p>
        </p:txBody>
      </p:sp>
      <p:sp>
        <p:nvSpPr>
          <p:cNvPr id="3" name="Title 2"/>
          <p:cNvSpPr>
            <a:spLocks noGrp="1"/>
          </p:cNvSpPr>
          <p:nvPr>
            <p:ph type="title"/>
          </p:nvPr>
        </p:nvSpPr>
        <p:spPr/>
        <p:txBody>
          <a:bodyPr/>
          <a:lstStyle/>
          <a:p>
            <a:r>
              <a:rPr lang="he-IL" dirty="0">
                <a:solidFill>
                  <a:schemeClr val="tx2"/>
                </a:solidFill>
                <a:cs typeface="David Transparent" pitchFamily="2" charset="-79"/>
              </a:rPr>
              <a:t>הנושאים בהם נדון:</a:t>
            </a:r>
          </a:p>
        </p:txBody>
      </p:sp>
    </p:spTree>
    <p:extLst>
      <p:ext uri="{BB962C8B-B14F-4D97-AF65-F5344CB8AC3E}">
        <p14:creationId xmlns:p14="http://schemas.microsoft.com/office/powerpoint/2010/main" val="3873387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
                                            <p:txEl>
                                              <p:pRg st="9" end="9"/>
                                            </p:txEl>
                                          </p:spTgt>
                                        </p:tgtEl>
                                        <p:attrNameLst>
                                          <p:attrName>style.visibility</p:attrName>
                                        </p:attrNameLst>
                                      </p:cBhvr>
                                      <p:to>
                                        <p:strVal val="visible"/>
                                      </p:to>
                                    </p:set>
                                    <p:anim calcmode="lin" valueType="num">
                                      <p:cBhvr additive="base">
                                        <p:cTn id="55"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
                                            <p:txEl>
                                              <p:pRg st="10" end="10"/>
                                            </p:txEl>
                                          </p:spTgt>
                                        </p:tgtEl>
                                        <p:attrNameLst>
                                          <p:attrName>style.visibility</p:attrName>
                                        </p:attrNameLst>
                                      </p:cBhvr>
                                      <p:to>
                                        <p:strVal val="visible"/>
                                      </p:to>
                                    </p:set>
                                    <p:anim calcmode="lin" valueType="num">
                                      <p:cBhvr additive="base">
                                        <p:cTn id="6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
                                            <p:txEl>
                                              <p:pRg st="11" end="11"/>
                                            </p:txEl>
                                          </p:spTgt>
                                        </p:tgtEl>
                                        <p:attrNameLst>
                                          <p:attrName>style.visibility</p:attrName>
                                        </p:attrNameLst>
                                      </p:cBhvr>
                                      <p:to>
                                        <p:strVal val="visible"/>
                                      </p:to>
                                    </p:set>
                                    <p:anim calcmode="lin" valueType="num">
                                      <p:cBhvr additive="base">
                                        <p:cTn id="6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
                                            <p:txEl>
                                              <p:pRg st="12" end="12"/>
                                            </p:txEl>
                                          </p:spTgt>
                                        </p:tgtEl>
                                        <p:attrNameLst>
                                          <p:attrName>style.visibility</p:attrName>
                                        </p:attrNameLst>
                                      </p:cBhvr>
                                      <p:to>
                                        <p:strVal val="visible"/>
                                      </p:to>
                                    </p:set>
                                    <p:anim calcmode="lin" valueType="num">
                                      <p:cBhvr additive="base">
                                        <p:cTn id="73"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
                                            <p:txEl>
                                              <p:pRg st="13" end="13"/>
                                            </p:txEl>
                                          </p:spTgt>
                                        </p:tgtEl>
                                        <p:attrNameLst>
                                          <p:attrName>style.visibility</p:attrName>
                                        </p:attrNameLst>
                                      </p:cBhvr>
                                      <p:to>
                                        <p:strVal val="visible"/>
                                      </p:to>
                                    </p:set>
                                    <p:anim calcmode="lin" valueType="num">
                                      <p:cBhvr additive="base">
                                        <p:cTn id="79"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2">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844824"/>
            <a:ext cx="7408333" cy="4281339"/>
          </a:xfrm>
        </p:spPr>
        <p:txBody>
          <a:bodyPr>
            <a:normAutofit fontScale="92500"/>
          </a:bodyPr>
          <a:lstStyle/>
          <a:p>
            <a:r>
              <a:rPr lang="he-IL" sz="2600" b="1" dirty="0">
                <a:cs typeface="David Transparent" pitchFamily="2" charset="-79"/>
              </a:rPr>
              <a:t>מטופל אובדני</a:t>
            </a:r>
            <a:r>
              <a:rPr lang="he-IL" dirty="0">
                <a:cs typeface="David Transparent" pitchFamily="2" charset="-79"/>
              </a:rPr>
              <a:t> – כאשר המטפל סבור שיש סכנה ממשית הנשקפת לחייו ושלמותו של המטופל, והמטופל מתנגד לכך שהמטפל יעביר את המידע הלאה (למשפחה, לצוות טיפולי אחר, לצבא וכו'). מחקרים מראים כי רוב המטפלים, יפרו במידת הצורך את הסודיות ולא יראו בכך הפרה אתית (גם במקרים בהם המטופל איננו לוקה בנפשו והשיפוט שלו תקין). </a:t>
            </a:r>
          </a:p>
          <a:p>
            <a:endParaRPr lang="he-IL" dirty="0">
              <a:cs typeface="David Transparent" pitchFamily="2" charset="-79"/>
            </a:endParaRPr>
          </a:p>
          <a:p>
            <a:r>
              <a:rPr lang="he-IL" dirty="0">
                <a:cs typeface="David Transparent" pitchFamily="2" charset="-79"/>
              </a:rPr>
              <a:t>בנקודה הזו, חשוב לנסות לדבר עם המטופל ולשכנע אותו שלא לשמור את הכוונות שלו בסוד, אלא לדווח עליהן לגורמים הרלוונטיים. חשוב לשתף אותו בכוונת המטפל למסור את המידע הלאה ולמי הוא מתכוון למסור אותו. כל זאת הוא חלק משמירה על כבודו וזכויותיו של המטופל, וכדי להמשיך ככל הניתן את הטיפול הנדרש. </a:t>
            </a:r>
          </a:p>
        </p:txBody>
      </p:sp>
      <p:sp>
        <p:nvSpPr>
          <p:cNvPr id="3" name="Title 2"/>
          <p:cNvSpPr>
            <a:spLocks noGrp="1"/>
          </p:cNvSpPr>
          <p:nvPr>
            <p:ph type="title"/>
          </p:nvPr>
        </p:nvSpPr>
        <p:spPr/>
        <p:txBody>
          <a:bodyPr/>
          <a:lstStyle/>
          <a:p>
            <a:endParaRPr lang="he-IL" dirty="0"/>
          </a:p>
        </p:txBody>
      </p:sp>
    </p:spTree>
    <p:extLst>
      <p:ext uri="{BB962C8B-B14F-4D97-AF65-F5344CB8AC3E}">
        <p14:creationId xmlns:p14="http://schemas.microsoft.com/office/powerpoint/2010/main" val="3827040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132856"/>
            <a:ext cx="7408333" cy="3993307"/>
          </a:xfrm>
        </p:spPr>
        <p:txBody>
          <a:bodyPr>
            <a:normAutofit/>
          </a:bodyPr>
          <a:lstStyle/>
          <a:p>
            <a:r>
              <a:rPr lang="he-IL" sz="2800" b="1" dirty="0">
                <a:cs typeface="David Transparent" pitchFamily="2" charset="-79"/>
              </a:rPr>
              <a:t>הפרת סודיות מכח חוק – חובת הדיווח</a:t>
            </a:r>
            <a:r>
              <a:rPr lang="he-IL" b="1" dirty="0">
                <a:cs typeface="David Transparent" pitchFamily="2" charset="-79"/>
              </a:rPr>
              <a:t> </a:t>
            </a:r>
            <a:r>
              <a:rPr lang="he-IL" dirty="0">
                <a:cs typeface="David Transparent" pitchFamily="2" charset="-79"/>
              </a:rPr>
              <a:t>(נרחיב על כך בהמשך). סעיף 368 ד' לחוק העונשין, תשל"ז – 1977, קובע חובת דיווח על כל מקרה בו </a:t>
            </a:r>
            <a:r>
              <a:rPr lang="he-IL" u="sng" dirty="0">
                <a:cs typeface="David Transparent" pitchFamily="2" charset="-79"/>
              </a:rPr>
              <a:t>לאדם</a:t>
            </a:r>
            <a:r>
              <a:rPr lang="he-IL" dirty="0">
                <a:cs typeface="David Transparent" pitchFamily="2" charset="-79"/>
              </a:rPr>
              <a:t> יש יסוד סביר לחשוב שנעברה </a:t>
            </a:r>
            <a:r>
              <a:rPr lang="he-IL" u="sng" dirty="0">
                <a:cs typeface="David Transparent" pitchFamily="2" charset="-79"/>
              </a:rPr>
              <a:t>זה מקרוב</a:t>
            </a:r>
            <a:r>
              <a:rPr lang="he-IL" dirty="0">
                <a:cs typeface="David Transparent" pitchFamily="2" charset="-79"/>
              </a:rPr>
              <a:t> עברה בקטין או בחסר ישע בידי האחראי עליו. העובר על חובה זו, דינו מאסר 3 חודשים. החוק </a:t>
            </a:r>
            <a:r>
              <a:rPr lang="he-IL" u="sng" dirty="0">
                <a:cs typeface="David Transparent" pitchFamily="2" charset="-79"/>
              </a:rPr>
              <a:t>מחמיר</a:t>
            </a:r>
            <a:r>
              <a:rPr lang="he-IL" dirty="0">
                <a:cs typeface="David Transparent" pitchFamily="2" charset="-79"/>
              </a:rPr>
              <a:t> חובה זו </a:t>
            </a:r>
            <a:r>
              <a:rPr lang="he-IL" u="sng" dirty="0">
                <a:cs typeface="David Transparent" pitchFamily="2" charset="-79"/>
              </a:rPr>
              <a:t>על אנשי מקצוע</a:t>
            </a:r>
            <a:r>
              <a:rPr lang="he-IL" dirty="0">
                <a:cs typeface="David Transparent" pitchFamily="2" charset="-79"/>
              </a:rPr>
              <a:t>: רופא, אחות, עו"ס, עובד רווחה, שוטר, פסיכולוג, קרימינולוג, או עוסק במקצוע פרא-רפואי, וכן מנהל או איש צוות במעון שבו נמצא הקטין או חסר הישע, ומחיל את חובת הדיווח </a:t>
            </a:r>
            <a:r>
              <a:rPr lang="he-IL" u="sng" dirty="0">
                <a:cs typeface="David Transparent" pitchFamily="2" charset="-79"/>
              </a:rPr>
              <a:t>ללא קשר למועד בו התבצעה העבירה</a:t>
            </a:r>
            <a:r>
              <a:rPr lang="he-IL" dirty="0">
                <a:cs typeface="David Transparent" pitchFamily="2" charset="-79"/>
              </a:rPr>
              <a:t> לכאורה והאם היא כבר הופסקה. העונש על אי דיווח: 6 חודשי מאסר.</a:t>
            </a:r>
          </a:p>
        </p:txBody>
      </p:sp>
      <p:sp>
        <p:nvSpPr>
          <p:cNvPr id="3" name="Title 2"/>
          <p:cNvSpPr>
            <a:spLocks noGrp="1"/>
          </p:cNvSpPr>
          <p:nvPr>
            <p:ph type="title"/>
          </p:nvPr>
        </p:nvSpPr>
        <p:spPr/>
        <p:txBody>
          <a:bodyPr/>
          <a:lstStyle/>
          <a:p>
            <a:endParaRPr lang="he-IL" dirty="0"/>
          </a:p>
        </p:txBody>
      </p:sp>
    </p:spTree>
    <p:extLst>
      <p:ext uri="{BB962C8B-B14F-4D97-AF65-F5344CB8AC3E}">
        <p14:creationId xmlns:p14="http://schemas.microsoft.com/office/powerpoint/2010/main" val="39953977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88840"/>
            <a:ext cx="7408333" cy="4137323"/>
          </a:xfrm>
        </p:spPr>
        <p:txBody>
          <a:bodyPr/>
          <a:lstStyle/>
          <a:p>
            <a:pPr marL="0" indent="0">
              <a:buNone/>
            </a:pPr>
            <a:r>
              <a:rPr lang="he-IL" dirty="0">
                <a:cs typeface="David Transparent" pitchFamily="2" charset="-79"/>
              </a:rPr>
              <a:t>דוגמאות שממחישות כמה המצב מורכב:</a:t>
            </a:r>
          </a:p>
          <a:p>
            <a:pPr marL="0" indent="0">
              <a:buNone/>
            </a:pPr>
            <a:endParaRPr lang="he-IL" dirty="0">
              <a:cs typeface="David Transparent" pitchFamily="2" charset="-79"/>
            </a:endParaRPr>
          </a:p>
          <a:p>
            <a:r>
              <a:rPr lang="he-IL" dirty="0">
                <a:cs typeface="David Transparent" pitchFamily="2" charset="-79"/>
              </a:rPr>
              <a:t>המקרה משנת 98' עם העו"ס. מה קורה במקרה של בגיר שמספר במסגרת טיפול על עבירות שנעברו בו כשהיה קטין?..</a:t>
            </a:r>
          </a:p>
          <a:p>
            <a:pPr marL="0" indent="0">
              <a:buNone/>
            </a:pPr>
            <a:endParaRPr lang="he-IL" dirty="0">
              <a:cs typeface="David Transparent" pitchFamily="2" charset="-79"/>
            </a:endParaRPr>
          </a:p>
          <a:p>
            <a:r>
              <a:rPr lang="he-IL" dirty="0">
                <a:cs typeface="David Transparent" pitchFamily="2" charset="-79"/>
              </a:rPr>
              <a:t>המקרה של הילד שחשף מידע אצלי בקבוצה.</a:t>
            </a:r>
          </a:p>
          <a:p>
            <a:pPr marL="0" indent="0">
              <a:buNone/>
            </a:pPr>
            <a:r>
              <a:rPr lang="he-IL" dirty="0">
                <a:cs typeface="David Transparent" pitchFamily="2" charset="-79"/>
              </a:rPr>
              <a:t> </a:t>
            </a:r>
          </a:p>
          <a:p>
            <a:r>
              <a:rPr lang="he-IL" dirty="0">
                <a:cs typeface="David Transparent" pitchFamily="2" charset="-79"/>
              </a:rPr>
              <a:t>הנערה האובדנית.</a:t>
            </a:r>
          </a:p>
        </p:txBody>
      </p:sp>
      <p:sp>
        <p:nvSpPr>
          <p:cNvPr id="3" name="Title 2"/>
          <p:cNvSpPr>
            <a:spLocks noGrp="1"/>
          </p:cNvSpPr>
          <p:nvPr>
            <p:ph type="title"/>
          </p:nvPr>
        </p:nvSpPr>
        <p:spPr/>
        <p:txBody>
          <a:bodyPr/>
          <a:lstStyle/>
          <a:p>
            <a:endParaRPr lang="he-IL"/>
          </a:p>
        </p:txBody>
      </p:sp>
    </p:spTree>
    <p:extLst>
      <p:ext uri="{BB962C8B-B14F-4D97-AF65-F5344CB8AC3E}">
        <p14:creationId xmlns:p14="http://schemas.microsoft.com/office/powerpoint/2010/main" val="3214803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348880"/>
            <a:ext cx="7408333" cy="3777283"/>
          </a:xfrm>
        </p:spPr>
        <p:txBody>
          <a:bodyPr>
            <a:normAutofit lnSpcReduction="10000"/>
          </a:bodyPr>
          <a:lstStyle/>
          <a:p>
            <a:r>
              <a:rPr lang="he-IL" dirty="0">
                <a:cs typeface="David Transparent" pitchFamily="2" charset="-79"/>
              </a:rPr>
              <a:t>חשוב להכיר את הכללים והחוקים</a:t>
            </a:r>
          </a:p>
          <a:p>
            <a:r>
              <a:rPr lang="he-IL" dirty="0">
                <a:cs typeface="David Transparent" pitchFamily="2" charset="-79"/>
              </a:rPr>
              <a:t>חשוב להפעיל שיקול דעת, ובמידת הצורך להתייעץ עם עמיתים/מדריכים מקצועיים</a:t>
            </a:r>
          </a:p>
          <a:p>
            <a:r>
              <a:rPr lang="he-IL" dirty="0">
                <a:cs typeface="David Transparent" pitchFamily="2" charset="-79"/>
              </a:rPr>
              <a:t>לא להבטיח הבטחות בדבר שמירה על סודיות מוחלטת, שלא ניתן לקיים אותן !</a:t>
            </a:r>
          </a:p>
          <a:p>
            <a:r>
              <a:rPr lang="he-IL" dirty="0">
                <a:cs typeface="David Transparent" pitchFamily="2" charset="-79"/>
              </a:rPr>
              <a:t>במידה וצריך להפר את הסודיות, לשתף את המטופל בכך, להסביר את הסיבות ולנסות לשמור על שיתוף פעולה מצידו. לכבד את הפרטיות שלו עד כמה שניתן, ולצמצמם את הפגיעה בסודיות (נספר רק לגורמים הרלוונטיים לטיפול בו ובמידע שחשף). </a:t>
            </a:r>
          </a:p>
          <a:p>
            <a:endParaRPr lang="he-IL" dirty="0"/>
          </a:p>
        </p:txBody>
      </p:sp>
      <p:sp>
        <p:nvSpPr>
          <p:cNvPr id="3" name="Title 2"/>
          <p:cNvSpPr>
            <a:spLocks noGrp="1"/>
          </p:cNvSpPr>
          <p:nvPr>
            <p:ph type="title"/>
          </p:nvPr>
        </p:nvSpPr>
        <p:spPr/>
        <p:txBody>
          <a:bodyPr/>
          <a:lstStyle/>
          <a:p>
            <a:r>
              <a:rPr lang="he-IL" b="1" dirty="0">
                <a:solidFill>
                  <a:schemeClr val="tx2"/>
                </a:solidFill>
                <a:cs typeface="David Transparent" pitchFamily="2" charset="-79"/>
              </a:rPr>
              <a:t>לסיכום נושא הסודיות:</a:t>
            </a:r>
          </a:p>
        </p:txBody>
      </p:sp>
    </p:spTree>
    <p:extLst>
      <p:ext uri="{BB962C8B-B14F-4D97-AF65-F5344CB8AC3E}">
        <p14:creationId xmlns:p14="http://schemas.microsoft.com/office/powerpoint/2010/main" val="16465865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780928"/>
            <a:ext cx="7408333" cy="3345235"/>
          </a:xfrm>
        </p:spPr>
        <p:txBody>
          <a:bodyPr/>
          <a:lstStyle/>
          <a:p>
            <a:pPr marL="0" indent="0">
              <a:buNone/>
            </a:pPr>
            <a:r>
              <a:rPr lang="he-IL" u="sng" dirty="0">
                <a:cs typeface="David Transparent" pitchFamily="2" charset="-79"/>
              </a:rPr>
              <a:t>עיקרון טובת הילד</a:t>
            </a:r>
            <a:r>
              <a:rPr lang="he-IL" dirty="0">
                <a:cs typeface="David Transparent" pitchFamily="2" charset="-79"/>
              </a:rPr>
              <a:t> – מתואר היטב בדברי השופטת איילה פרוקצ'ה בפס"ד משנת 1999:</a:t>
            </a:r>
          </a:p>
          <a:p>
            <a:pPr marL="0" indent="0">
              <a:buNone/>
            </a:pPr>
            <a:r>
              <a:rPr lang="he-IL" dirty="0">
                <a:cs typeface="David Transparent" pitchFamily="2" charset="-79"/>
              </a:rPr>
              <a:t>" </a:t>
            </a:r>
            <a:r>
              <a:rPr lang="he-IL" i="1" dirty="0">
                <a:cs typeface="David Transparent" pitchFamily="2" charset="-79"/>
              </a:rPr>
              <a:t>התייחסות לילדים כאל  אנשים, בעלי רגשות ודעות באשר לחייהם, מעבירה מסר, שאנו מכבדים אותם כבעלי ישות עצמית. העברת מסר זה גם אם דעת הילד לא תתקבל, יש בה ערך לכשעצמה. יש בה כדי להעצים את הדימוי העצמי של הילד והגדלת תחושתו שאנו מבינים ומעריכים אותו...על הילד לדעת....כי בהחלטות גורליות לעתידו דעתו נשמעת וכי הוא איננו חפץ</a:t>
            </a:r>
            <a:r>
              <a:rPr lang="he-IL" dirty="0">
                <a:cs typeface="David Transparent" pitchFamily="2" charset="-79"/>
              </a:rPr>
              <a:t>...". </a:t>
            </a:r>
          </a:p>
        </p:txBody>
      </p:sp>
      <p:sp>
        <p:nvSpPr>
          <p:cNvPr id="3" name="Title 2"/>
          <p:cNvSpPr>
            <a:spLocks noGrp="1"/>
          </p:cNvSpPr>
          <p:nvPr>
            <p:ph type="title"/>
          </p:nvPr>
        </p:nvSpPr>
        <p:spPr/>
        <p:txBody>
          <a:bodyPr/>
          <a:lstStyle/>
          <a:p>
            <a:r>
              <a:rPr lang="he-IL" dirty="0">
                <a:solidFill>
                  <a:schemeClr val="tx2"/>
                </a:solidFill>
                <a:cs typeface="David Transparent" pitchFamily="2" charset="-79"/>
              </a:rPr>
              <a:t>5. </a:t>
            </a:r>
            <a:r>
              <a:rPr lang="he-IL" u="sng" dirty="0">
                <a:solidFill>
                  <a:schemeClr val="tx2"/>
                </a:solidFill>
                <a:cs typeface="David Transparent" pitchFamily="2" charset="-79"/>
              </a:rPr>
              <a:t>טיפול בילדים</a:t>
            </a:r>
          </a:p>
        </p:txBody>
      </p:sp>
    </p:spTree>
    <p:extLst>
      <p:ext uri="{BB962C8B-B14F-4D97-AF65-F5344CB8AC3E}">
        <p14:creationId xmlns:p14="http://schemas.microsoft.com/office/powerpoint/2010/main" val="37266204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204864"/>
            <a:ext cx="7408333" cy="3921299"/>
          </a:xfrm>
        </p:spPr>
        <p:txBody>
          <a:bodyPr>
            <a:normAutofit/>
          </a:bodyPr>
          <a:lstStyle/>
          <a:p>
            <a:r>
              <a:rPr lang="he-IL" dirty="0">
                <a:cs typeface="David Transparent" pitchFamily="2" charset="-79"/>
              </a:rPr>
              <a:t>מיהו המטופל שלנו – הילד? ההורה? מי ששלח את הילד לטיפול (למשל: במקרה בו אני מטפלת המועסקת על ידי בית הספר)?</a:t>
            </a:r>
          </a:p>
          <a:p>
            <a:r>
              <a:rPr lang="he-IL" dirty="0">
                <a:cs typeface="David Transparent" pitchFamily="2" charset="-79"/>
              </a:rPr>
              <a:t>עם מי נקבע את החוזה הטיפולי?</a:t>
            </a:r>
          </a:p>
          <a:p>
            <a:r>
              <a:rPr lang="he-IL" dirty="0">
                <a:cs typeface="David Transparent" pitchFamily="2" charset="-79"/>
              </a:rPr>
              <a:t>כלפי מי אני מחוייבת בשמירה על סודיות? (למשל: הילד מול הוריו, פגיעה בסודיות של הילד)</a:t>
            </a:r>
          </a:p>
          <a:p>
            <a:pPr marL="0" indent="0">
              <a:buNone/>
            </a:pPr>
            <a:r>
              <a:rPr lang="he-IL" dirty="0">
                <a:cs typeface="David Transparent" pitchFamily="2" charset="-79"/>
              </a:rPr>
              <a:t>   בסוגייה זו, יש לזכור שזכות הקטין לסודיות   </a:t>
            </a:r>
            <a:r>
              <a:rPr lang="en-US" dirty="0">
                <a:cs typeface="David Transparent" pitchFamily="2" charset="-79"/>
              </a:rPr>
              <a:t>           </a:t>
            </a:r>
            <a:r>
              <a:rPr lang="he-IL" dirty="0">
                <a:cs typeface="David Transparent" pitchFamily="2" charset="-79"/>
              </a:rPr>
              <a:t>אינה מוחלטת,</a:t>
            </a:r>
            <a:r>
              <a:rPr lang="en-US" dirty="0">
                <a:cs typeface="David Transparent" pitchFamily="2" charset="-79"/>
              </a:rPr>
              <a:t> </a:t>
            </a:r>
            <a:r>
              <a:rPr lang="he-IL" dirty="0">
                <a:cs typeface="David Transparent" pitchFamily="2" charset="-79"/>
              </a:rPr>
              <a:t>שכן הרבה פעמים, המידע   </a:t>
            </a:r>
            <a:r>
              <a:rPr lang="en-US" dirty="0">
                <a:cs typeface="David Transparent" pitchFamily="2" charset="-79"/>
              </a:rPr>
              <a:t>                  </a:t>
            </a:r>
            <a:r>
              <a:rPr lang="he-IL" dirty="0">
                <a:cs typeface="David Transparent" pitchFamily="2" charset="-79"/>
              </a:rPr>
              <a:t>אודות</a:t>
            </a:r>
            <a:r>
              <a:rPr lang="en-US" dirty="0">
                <a:cs typeface="David Transparent" pitchFamily="2" charset="-79"/>
              </a:rPr>
              <a:t> </a:t>
            </a:r>
            <a:r>
              <a:rPr lang="he-IL" dirty="0">
                <a:cs typeface="David Transparent" pitchFamily="2" charset="-79"/>
              </a:rPr>
              <a:t>הטיפול</a:t>
            </a:r>
            <a:r>
              <a:rPr lang="en-US" dirty="0">
                <a:cs typeface="David Transparent" pitchFamily="2" charset="-79"/>
              </a:rPr>
              <a:t>  </a:t>
            </a:r>
            <a:r>
              <a:rPr lang="he-IL" dirty="0">
                <a:cs typeface="David Transparent" pitchFamily="2" charset="-79"/>
              </a:rPr>
              <a:t>עובר</a:t>
            </a:r>
            <a:r>
              <a:rPr lang="en-US" dirty="0">
                <a:cs typeface="David Transparent" pitchFamily="2" charset="-79"/>
              </a:rPr>
              <a:t> </a:t>
            </a:r>
            <a:r>
              <a:rPr lang="he-IL" dirty="0">
                <a:cs typeface="David Transparent" pitchFamily="2" charset="-79"/>
              </a:rPr>
              <a:t>להורים.</a:t>
            </a:r>
            <a:r>
              <a:rPr lang="en-US" dirty="0">
                <a:cs typeface="David Transparent" pitchFamily="2" charset="-79"/>
              </a:rPr>
              <a:t> </a:t>
            </a:r>
            <a:r>
              <a:rPr lang="he-IL" dirty="0">
                <a:cs typeface="David Transparent" pitchFamily="2" charset="-79"/>
              </a:rPr>
              <a:t>יש פה חדירה    </a:t>
            </a:r>
            <a:r>
              <a:rPr lang="en-US" dirty="0">
                <a:cs typeface="David Transparent" pitchFamily="2" charset="-79"/>
              </a:rPr>
              <a:t>             </a:t>
            </a:r>
            <a:r>
              <a:rPr lang="he-IL" dirty="0">
                <a:cs typeface="David Transparent" pitchFamily="2" charset="-79"/>
              </a:rPr>
              <a:t>לנפשו</a:t>
            </a:r>
            <a:r>
              <a:rPr lang="en-US" dirty="0">
                <a:cs typeface="David Transparent" pitchFamily="2" charset="-79"/>
              </a:rPr>
              <a:t> </a:t>
            </a:r>
            <a:r>
              <a:rPr lang="he-IL" dirty="0">
                <a:cs typeface="David Transparent" pitchFamily="2" charset="-79"/>
              </a:rPr>
              <a:t>של הילד וחדר הטיפול הופך להיות    </a:t>
            </a:r>
            <a:r>
              <a:rPr lang="en-US" dirty="0">
                <a:cs typeface="David Transparent" pitchFamily="2" charset="-79"/>
              </a:rPr>
              <a:t>                </a:t>
            </a:r>
            <a:r>
              <a:rPr lang="he-IL" dirty="0">
                <a:cs typeface="David Transparent" pitchFamily="2" charset="-79"/>
              </a:rPr>
              <a:t>"פרוץ". </a:t>
            </a:r>
          </a:p>
          <a:p>
            <a:pPr marL="0" indent="0">
              <a:buNone/>
            </a:pPr>
            <a:endParaRPr lang="he-IL" dirty="0">
              <a:cs typeface="David Transparent" pitchFamily="2" charset="-79"/>
            </a:endParaRPr>
          </a:p>
          <a:p>
            <a:endParaRPr lang="he-IL" dirty="0">
              <a:cs typeface="David Transparent" pitchFamily="2" charset="-79"/>
            </a:endParaRPr>
          </a:p>
          <a:p>
            <a:pPr marL="0" indent="0">
              <a:buNone/>
            </a:pPr>
            <a:endParaRPr lang="he-IL" dirty="0">
              <a:cs typeface="David Transparent" pitchFamily="2" charset="-79"/>
            </a:endParaRPr>
          </a:p>
        </p:txBody>
      </p:sp>
      <p:sp>
        <p:nvSpPr>
          <p:cNvPr id="3" name="Title 2"/>
          <p:cNvSpPr>
            <a:spLocks noGrp="1"/>
          </p:cNvSpPr>
          <p:nvPr>
            <p:ph type="title"/>
          </p:nvPr>
        </p:nvSpPr>
        <p:spPr/>
        <p:txBody>
          <a:bodyPr>
            <a:normAutofit/>
          </a:bodyPr>
          <a:lstStyle/>
          <a:p>
            <a:r>
              <a:rPr lang="he-IL" sz="3200" b="1" dirty="0">
                <a:solidFill>
                  <a:schemeClr val="tx2"/>
                </a:solidFill>
                <a:cs typeface="David Transparent" pitchFamily="2" charset="-79"/>
              </a:rPr>
              <a:t>סוגיות מורכבות בטיפול בילדים:</a:t>
            </a:r>
            <a:br>
              <a:rPr lang="he-IL" sz="3200" b="1" dirty="0">
                <a:solidFill>
                  <a:schemeClr val="tx2"/>
                </a:solidFill>
                <a:cs typeface="David Transparent" pitchFamily="2" charset="-79"/>
              </a:rPr>
            </a:br>
            <a:endParaRPr lang="he-IL" sz="3200" b="1" dirty="0">
              <a:solidFill>
                <a:schemeClr val="tx2"/>
              </a:solidFill>
              <a:cs typeface="David Transparent" pitchFamily="2" charset="-79"/>
            </a:endParaRPr>
          </a:p>
        </p:txBody>
      </p:sp>
    </p:spTree>
    <p:extLst>
      <p:ext uri="{BB962C8B-B14F-4D97-AF65-F5344CB8AC3E}">
        <p14:creationId xmlns:p14="http://schemas.microsoft.com/office/powerpoint/2010/main" val="2694803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772816"/>
            <a:ext cx="7408333" cy="4353347"/>
          </a:xfrm>
        </p:spPr>
        <p:txBody>
          <a:bodyPr>
            <a:noAutofit/>
          </a:bodyPr>
          <a:lstStyle/>
          <a:p>
            <a:endParaRPr lang="he-IL" sz="2000" dirty="0">
              <a:cs typeface="David Transparent" pitchFamily="2" charset="-79"/>
            </a:endParaRPr>
          </a:p>
          <a:p>
            <a:r>
              <a:rPr lang="he-IL" sz="2000" dirty="0">
                <a:cs typeface="David Transparent" pitchFamily="2" charset="-79"/>
              </a:rPr>
              <a:t>טובת המטופל – לטובת מי אני מחוייבת לדאוג? (הילד? ההורים והמשפחה כולה? בית הספר?)</a:t>
            </a:r>
          </a:p>
          <a:p>
            <a:pPr marL="0" indent="0">
              <a:buNone/>
            </a:pPr>
            <a:endParaRPr lang="he-IL" sz="2000" dirty="0">
              <a:cs typeface="David Transparent" pitchFamily="2" charset="-79"/>
            </a:endParaRPr>
          </a:p>
          <a:p>
            <a:r>
              <a:rPr lang="he-IL" sz="2000" dirty="0">
                <a:cs typeface="David Transparent" pitchFamily="2" charset="-79"/>
              </a:rPr>
              <a:t>מה זכויות ההורים במקרה בו הטיפול נעשה במסגרת בית הספר? (מה קורה במסגרת טיפולית לעומת בית ספר "רגיל")</a:t>
            </a:r>
          </a:p>
          <a:p>
            <a:endParaRPr lang="he-IL" sz="2000" dirty="0">
              <a:cs typeface="David Transparent" pitchFamily="2" charset="-79"/>
            </a:endParaRPr>
          </a:p>
          <a:p>
            <a:r>
              <a:rPr lang="he-IL" sz="2000" dirty="0">
                <a:cs typeface="David Transparent" pitchFamily="2" charset="-79"/>
              </a:rPr>
              <a:t>חשוב לזכור, שילד אינו פונה לטיפול מיוזמתו ומרצונו. דבר זה עשוי להשפיע על עצם המוטיבציה שלו לטיפול או מידת ההתנגדות לו, ועל הבנת התהליכים הטיפוליים ומטרותיהם. </a:t>
            </a:r>
          </a:p>
          <a:p>
            <a:endParaRPr lang="he-IL" sz="2000" dirty="0">
              <a:cs typeface="David Transparent" pitchFamily="2" charset="-79"/>
            </a:endParaRPr>
          </a:p>
          <a:p>
            <a:r>
              <a:rPr lang="he-IL" sz="2000" dirty="0">
                <a:cs typeface="David Transparent" pitchFamily="2" charset="-79"/>
              </a:rPr>
              <a:t>לעיתים, המטרה שבעטייה ההורים הביאו את הילד לטיפול, יכולה להיות שונה ממה שהילד עצמו מביא לטיפול כ"מטרות".</a:t>
            </a:r>
          </a:p>
          <a:p>
            <a:pPr marL="0" indent="0">
              <a:buNone/>
            </a:pPr>
            <a:endParaRPr lang="he-IL" sz="2000" dirty="0">
              <a:cs typeface="David Transparent" pitchFamily="2" charset="-79"/>
            </a:endParaRPr>
          </a:p>
          <a:p>
            <a:pPr marL="0" indent="0">
              <a:buNone/>
            </a:pPr>
            <a:r>
              <a:rPr lang="he-IL" sz="2000" dirty="0">
                <a:cs typeface="David Transparent" pitchFamily="2" charset="-79"/>
              </a:rPr>
              <a:t> </a:t>
            </a:r>
          </a:p>
          <a:p>
            <a:endParaRPr lang="he-IL" sz="2000" dirty="0">
              <a:cs typeface="David Transparent" pitchFamily="2" charset="-79"/>
            </a:endParaRPr>
          </a:p>
          <a:p>
            <a:endParaRPr lang="he-IL" sz="2000" dirty="0">
              <a:cs typeface="David Transparent" pitchFamily="2" charset="-79"/>
            </a:endParaRPr>
          </a:p>
        </p:txBody>
      </p:sp>
      <p:sp>
        <p:nvSpPr>
          <p:cNvPr id="3" name="Title 2"/>
          <p:cNvSpPr>
            <a:spLocks noGrp="1"/>
          </p:cNvSpPr>
          <p:nvPr>
            <p:ph type="title"/>
          </p:nvPr>
        </p:nvSpPr>
        <p:spPr/>
        <p:txBody>
          <a:bodyPr/>
          <a:lstStyle/>
          <a:p>
            <a:endParaRPr lang="he-IL" dirty="0"/>
          </a:p>
        </p:txBody>
      </p:sp>
    </p:spTree>
    <p:extLst>
      <p:ext uri="{BB962C8B-B14F-4D97-AF65-F5344CB8AC3E}">
        <p14:creationId xmlns:p14="http://schemas.microsoft.com/office/powerpoint/2010/main" val="3017019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 calcmode="lin" valueType="num">
                                      <p:cBhvr additive="base">
                                        <p:cTn id="2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844824"/>
            <a:ext cx="7408333" cy="4281339"/>
          </a:xfrm>
        </p:spPr>
        <p:txBody>
          <a:bodyPr>
            <a:normAutofit fontScale="92500" lnSpcReduction="10000"/>
          </a:bodyPr>
          <a:lstStyle/>
          <a:p>
            <a:pPr marL="0" indent="0">
              <a:buNone/>
            </a:pPr>
            <a:r>
              <a:rPr lang="he-IL" dirty="0">
                <a:cs typeface="David Transparent" pitchFamily="2" charset="-79"/>
              </a:rPr>
              <a:t> מה לגבי מצבים בהם ההורים גרושים? או מצב בו  יש שאלה לגבי הכשרות של ההורים?</a:t>
            </a:r>
          </a:p>
          <a:p>
            <a:pPr marL="0" indent="0">
              <a:buNone/>
            </a:pPr>
            <a:r>
              <a:rPr lang="he-IL" dirty="0">
                <a:cs typeface="David Transparent" pitchFamily="2" charset="-79"/>
              </a:rPr>
              <a:t>ועדת האתיקה לטיפול במשפחה קבעה כי, במקרה בו ההורים גרושים והורה אחד הפנה את הילד לטיפול:</a:t>
            </a:r>
          </a:p>
          <a:p>
            <a:r>
              <a:rPr lang="he-IL" dirty="0">
                <a:cs typeface="David Transparent" pitchFamily="2" charset="-79"/>
              </a:rPr>
              <a:t>יש לקבל את הסכמת ההורה השני לטיפול, ולכן יש להודיע לו על ההפנייה לטיפול.</a:t>
            </a:r>
          </a:p>
          <a:p>
            <a:r>
              <a:rPr lang="he-IL" dirty="0">
                <a:cs typeface="David Transparent" pitchFamily="2" charset="-79"/>
              </a:rPr>
              <a:t>במידה וההורה שהפנה לטיפול לא מודיע להורה השני, על המטפל לעשות זאת.</a:t>
            </a:r>
          </a:p>
          <a:p>
            <a:r>
              <a:rPr lang="he-IL" dirty="0">
                <a:cs typeface="David Transparent" pitchFamily="2" charset="-79"/>
              </a:rPr>
              <a:t>בטיפול במצב דחוף שאינו סובל דיחוי, לא חייבים לקבל את הסכמת ההורה השני.</a:t>
            </a:r>
          </a:p>
          <a:p>
            <a:r>
              <a:rPr lang="he-IL" dirty="0">
                <a:cs typeface="David Transparent" pitchFamily="2" charset="-79"/>
              </a:rPr>
              <a:t>כאשר ההורה השני מסרב למתן טיפול (לא דחוף) לילד, אין לטפל בילד.</a:t>
            </a:r>
          </a:p>
          <a:p>
            <a:pPr>
              <a:buFont typeface="Arial" pitchFamily="34" charset="0"/>
              <a:buChar char="•"/>
            </a:pPr>
            <a:endParaRPr lang="he-IL" dirty="0"/>
          </a:p>
        </p:txBody>
      </p:sp>
      <p:sp>
        <p:nvSpPr>
          <p:cNvPr id="3" name="Title 2"/>
          <p:cNvSpPr>
            <a:spLocks noGrp="1"/>
          </p:cNvSpPr>
          <p:nvPr>
            <p:ph type="title"/>
          </p:nvPr>
        </p:nvSpPr>
        <p:spPr/>
        <p:txBody>
          <a:bodyPr/>
          <a:lstStyle/>
          <a:p>
            <a:endParaRPr lang="he-IL" dirty="0"/>
          </a:p>
        </p:txBody>
      </p:sp>
    </p:spTree>
    <p:extLst>
      <p:ext uri="{BB962C8B-B14F-4D97-AF65-F5344CB8AC3E}">
        <p14:creationId xmlns:p14="http://schemas.microsoft.com/office/powerpoint/2010/main" val="840726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 calcmode="lin" valueType="num">
                                      <p:cBhvr additive="base">
                                        <p:cTn id="1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 calcmode="lin" valueType="num">
                                      <p:cBhvr additive="base">
                                        <p:cTn id="2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16832"/>
            <a:ext cx="7408333" cy="4209331"/>
          </a:xfrm>
        </p:spPr>
        <p:txBody>
          <a:bodyPr>
            <a:normAutofit/>
          </a:bodyPr>
          <a:lstStyle/>
          <a:p>
            <a:r>
              <a:rPr lang="he-IL" dirty="0">
                <a:cs typeface="David Transparent" pitchFamily="2" charset="-79"/>
              </a:rPr>
              <a:t>באופן עקרוני, החובה הראשונית שלנו היא כלפי הילד. אך יש למטפל מחוייבות גם כלפי ההורים – בעלי אחריות חוקית על הילד ורווחתו. לעיתים גם כלפי גורם נוסף, כגון בית הספר, פנימייה וכו'.</a:t>
            </a:r>
          </a:p>
          <a:p>
            <a:pPr marL="0" indent="0">
              <a:buNone/>
            </a:pPr>
            <a:endParaRPr lang="he-IL" dirty="0">
              <a:cs typeface="David Transparent" pitchFamily="2" charset="-79"/>
            </a:endParaRPr>
          </a:p>
          <a:p>
            <a:r>
              <a:rPr lang="he-IL" dirty="0">
                <a:cs typeface="David Transparent" pitchFamily="2" charset="-79"/>
              </a:rPr>
              <a:t>במסגרת כל הגורמים שניקח בחשבון בבואנו לדון בשאלות הנ"ל, יש להתייחס גם לגילו של הילד, לרמתו הקוגניטיבית והרגשית, למידת ההפרעה, לחיוניות הטיפול, ועוד.</a:t>
            </a:r>
          </a:p>
        </p:txBody>
      </p:sp>
      <p:sp>
        <p:nvSpPr>
          <p:cNvPr id="3" name="Title 2"/>
          <p:cNvSpPr>
            <a:spLocks noGrp="1"/>
          </p:cNvSpPr>
          <p:nvPr>
            <p:ph type="title"/>
          </p:nvPr>
        </p:nvSpPr>
        <p:spPr/>
        <p:txBody>
          <a:bodyPr/>
          <a:lstStyle/>
          <a:p>
            <a:endParaRPr lang="he-IL" dirty="0"/>
          </a:p>
        </p:txBody>
      </p:sp>
    </p:spTree>
    <p:extLst>
      <p:ext uri="{BB962C8B-B14F-4D97-AF65-F5344CB8AC3E}">
        <p14:creationId xmlns:p14="http://schemas.microsoft.com/office/powerpoint/2010/main" val="3085570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484784"/>
            <a:ext cx="7408333" cy="4641379"/>
          </a:xfrm>
        </p:spPr>
        <p:txBody>
          <a:bodyPr/>
          <a:lstStyle/>
          <a:p>
            <a:endParaRPr lang="he-IL" dirty="0">
              <a:cs typeface="David Transparent" pitchFamily="2" charset="-79"/>
            </a:endParaRPr>
          </a:p>
          <a:p>
            <a:endParaRPr lang="he-IL" dirty="0">
              <a:cs typeface="David Transparent" pitchFamily="2" charset="-79"/>
            </a:endParaRPr>
          </a:p>
          <a:p>
            <a:r>
              <a:rPr lang="he-IL" dirty="0">
                <a:cs typeface="David Transparent" pitchFamily="2" charset="-79"/>
              </a:rPr>
              <a:t>סעיף 368 ד' לחוק העונשין, תשל"ז – 1977, קובע חובת דיווח על כל מקרה בו לאדם יש יסוד סביר לחשוב שנעברה זה מקרוב עברה בקטין או בחסר ישע בידי </a:t>
            </a:r>
            <a:r>
              <a:rPr lang="he-IL" u="sng" dirty="0">
                <a:cs typeface="David Transparent" pitchFamily="2" charset="-79"/>
              </a:rPr>
              <a:t>האחראי עליו</a:t>
            </a:r>
            <a:r>
              <a:rPr lang="he-IL" dirty="0">
                <a:cs typeface="David Transparent" pitchFamily="2" charset="-79"/>
              </a:rPr>
              <a:t>. על אנשי מקצוע מוחלת חובת דיווח מורחבת. </a:t>
            </a:r>
          </a:p>
        </p:txBody>
      </p:sp>
      <p:sp>
        <p:nvSpPr>
          <p:cNvPr id="3" name="Title 2"/>
          <p:cNvSpPr>
            <a:spLocks noGrp="1"/>
          </p:cNvSpPr>
          <p:nvPr>
            <p:ph type="title"/>
          </p:nvPr>
        </p:nvSpPr>
        <p:spPr/>
        <p:txBody>
          <a:bodyPr/>
          <a:lstStyle/>
          <a:p>
            <a:r>
              <a:rPr lang="he-IL" b="1" dirty="0">
                <a:solidFill>
                  <a:schemeClr val="tx2"/>
                </a:solidFill>
                <a:cs typeface="David Transparent" pitchFamily="2" charset="-79"/>
              </a:rPr>
              <a:t>חובת הדיווח </a:t>
            </a:r>
          </a:p>
        </p:txBody>
      </p:sp>
    </p:spTree>
    <p:extLst>
      <p:ext uri="{BB962C8B-B14F-4D97-AF65-F5344CB8AC3E}">
        <p14:creationId xmlns:p14="http://schemas.microsoft.com/office/powerpoint/2010/main" val="422446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he-IL" dirty="0">
                <a:cs typeface="David Transparent" pitchFamily="2" charset="-79"/>
              </a:rPr>
              <a:t>אתיקה היא: "</a:t>
            </a:r>
            <a:r>
              <a:rPr lang="he-IL" i="1" dirty="0">
                <a:cs typeface="David Transparent" pitchFamily="2" charset="-79"/>
              </a:rPr>
              <a:t>תפיסה סדורה של האידיאל המעשי של ההתנהגות, במסגרת מקצועית שהיא מסגרת מוגדרת של פעילות אנושית מיוחדת</a:t>
            </a:r>
            <a:r>
              <a:rPr lang="he-IL" dirty="0">
                <a:cs typeface="David Transparent" pitchFamily="2" charset="-79"/>
              </a:rPr>
              <a:t>". (אסא כשר, מתוך הספר: </a:t>
            </a:r>
            <a:r>
              <a:rPr lang="he-IL" b="1" dirty="0">
                <a:cs typeface="David Transparent" pitchFamily="2" charset="-79"/>
              </a:rPr>
              <a:t>"סוגיות אתיות במקצועות הייעוץ והטיפול הנפשי"</a:t>
            </a:r>
            <a:r>
              <a:rPr lang="he-IL" dirty="0">
                <a:cs typeface="David Transparent" pitchFamily="2" charset="-79"/>
              </a:rPr>
              <a:t>)</a:t>
            </a:r>
            <a:endParaRPr lang="he-IL" b="1" dirty="0">
              <a:cs typeface="David Transparent" pitchFamily="2" charset="-79"/>
            </a:endParaRPr>
          </a:p>
        </p:txBody>
      </p:sp>
      <p:sp>
        <p:nvSpPr>
          <p:cNvPr id="3" name="Title 2"/>
          <p:cNvSpPr>
            <a:spLocks noGrp="1"/>
          </p:cNvSpPr>
          <p:nvPr>
            <p:ph type="title"/>
          </p:nvPr>
        </p:nvSpPr>
        <p:spPr/>
        <p:txBody>
          <a:bodyPr>
            <a:normAutofit fontScale="90000"/>
          </a:bodyPr>
          <a:lstStyle/>
          <a:p>
            <a:r>
              <a:rPr lang="he-IL" dirty="0">
                <a:solidFill>
                  <a:schemeClr val="tx2"/>
                </a:solidFill>
                <a:cs typeface="David Transparent" pitchFamily="2" charset="-79"/>
              </a:rPr>
              <a:t>1. </a:t>
            </a:r>
            <a:r>
              <a:rPr lang="he-IL" u="sng" dirty="0">
                <a:solidFill>
                  <a:schemeClr val="tx2"/>
                </a:solidFill>
                <a:cs typeface="David Transparent" pitchFamily="2" charset="-79"/>
              </a:rPr>
              <a:t>מה זו בכלל אתיקה</a:t>
            </a:r>
            <a:r>
              <a:rPr lang="he-IL" dirty="0">
                <a:solidFill>
                  <a:schemeClr val="tx2"/>
                </a:solidFill>
                <a:cs typeface="David Transparent" pitchFamily="2" charset="-79"/>
              </a:rPr>
              <a:t> ?</a:t>
            </a:r>
            <a:br>
              <a:rPr lang="he-IL" dirty="0">
                <a:solidFill>
                  <a:schemeClr val="tx2"/>
                </a:solidFill>
                <a:cs typeface="David Transparent" pitchFamily="2" charset="-79"/>
              </a:rPr>
            </a:br>
            <a:endParaRPr lang="he-IL" dirty="0">
              <a:solidFill>
                <a:schemeClr val="tx2"/>
              </a:solidFill>
            </a:endParaRPr>
          </a:p>
        </p:txBody>
      </p:sp>
    </p:spTree>
    <p:extLst>
      <p:ext uri="{BB962C8B-B14F-4D97-AF65-F5344CB8AC3E}">
        <p14:creationId xmlns:p14="http://schemas.microsoft.com/office/powerpoint/2010/main" val="661987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88840"/>
            <a:ext cx="7408333" cy="4137323"/>
          </a:xfrm>
        </p:spPr>
        <p:txBody>
          <a:bodyPr>
            <a:normAutofit fontScale="92500"/>
          </a:bodyPr>
          <a:lstStyle/>
          <a:p>
            <a:pPr marL="0" indent="0">
              <a:buNone/>
            </a:pPr>
            <a:r>
              <a:rPr lang="he-IL" dirty="0">
                <a:cs typeface="David Transparent" pitchFamily="2" charset="-79"/>
              </a:rPr>
              <a:t>"</a:t>
            </a:r>
            <a:r>
              <a:rPr lang="he-IL" b="1" dirty="0">
                <a:cs typeface="David Transparent" pitchFamily="2" charset="-79"/>
              </a:rPr>
              <a:t>האחראי עליו</a:t>
            </a:r>
            <a:r>
              <a:rPr lang="he-IL" dirty="0">
                <a:cs typeface="David Transparent" pitchFamily="2" charset="-79"/>
              </a:rPr>
              <a:t>" –  </a:t>
            </a:r>
          </a:p>
          <a:p>
            <a:r>
              <a:rPr lang="he-IL" dirty="0">
                <a:cs typeface="David Transparent" pitchFamily="2" charset="-79"/>
              </a:rPr>
              <a:t>בהקשר של המשפחה כולל גם: בן זוג של הורה (כיום או בעבר), צאצא של בן זוג (כיום או בעבר), סב או סבתא, אח או אחות, דוד או דודה, אחיין או אחיינית, ובני משפחת אומנה.</a:t>
            </a:r>
          </a:p>
          <a:p>
            <a:r>
              <a:rPr lang="he-IL" dirty="0">
                <a:cs typeface="David Transparent" pitchFamily="2" charset="-79"/>
              </a:rPr>
              <a:t>בכל הקשר נוסף – כל מי שעליו האחריות לצרכי </a:t>
            </a:r>
            <a:r>
              <a:rPr lang="en-US" dirty="0">
                <a:cs typeface="David Transparent" pitchFamily="2" charset="-79"/>
              </a:rPr>
              <a:t> </a:t>
            </a:r>
            <a:r>
              <a:rPr lang="he-IL" dirty="0">
                <a:cs typeface="David Transparent" pitchFamily="2" charset="-79"/>
              </a:rPr>
              <a:t>מחייתו, בריאותו, חינוכו או שלומו של הקטין. </a:t>
            </a:r>
          </a:p>
          <a:p>
            <a:r>
              <a:rPr lang="he-IL" dirty="0">
                <a:cs typeface="David Transparent" pitchFamily="2" charset="-79"/>
              </a:rPr>
              <a:t>באיגרת זכויות התלמיד באתר האינטרנט של משרד החינוך, נכתב כי: </a:t>
            </a:r>
          </a:p>
          <a:p>
            <a:pPr marL="0" indent="0">
              <a:buNone/>
            </a:pPr>
            <a:r>
              <a:rPr lang="he-IL" dirty="0">
                <a:cs typeface="David Transparent" pitchFamily="2" charset="-79"/>
              </a:rPr>
              <a:t>"</a:t>
            </a:r>
            <a:r>
              <a:rPr lang="he-IL" i="1" dirty="0">
                <a:cs typeface="David Transparent" pitchFamily="2" charset="-79"/>
              </a:rPr>
              <a:t>יש לציין, המשמעות של סעיפי החוק הנ"ל: כיום, כל מי ששומר על קטין וכל חסר ישע אחר (קשיש, חולה נפש, מפגר...) הינו אחראי על הקטין באותם רגעים בהם הופקד הקטין בידיו (גננת, מדריך בתנועת נוער, מורה, בייביסיטר...)</a:t>
            </a:r>
            <a:r>
              <a:rPr lang="he-IL" dirty="0">
                <a:cs typeface="David Transparent" pitchFamily="2" charset="-79"/>
              </a:rPr>
              <a:t>".</a:t>
            </a:r>
            <a:endParaRPr lang="he-IL" dirty="0"/>
          </a:p>
          <a:p>
            <a:endParaRPr lang="he-IL" dirty="0"/>
          </a:p>
        </p:txBody>
      </p:sp>
      <p:sp>
        <p:nvSpPr>
          <p:cNvPr id="3" name="Title 2"/>
          <p:cNvSpPr>
            <a:spLocks noGrp="1"/>
          </p:cNvSpPr>
          <p:nvPr>
            <p:ph type="title"/>
          </p:nvPr>
        </p:nvSpPr>
        <p:spPr>
          <a:xfrm>
            <a:off x="611560" y="260648"/>
            <a:ext cx="8229600" cy="1252728"/>
          </a:xfrm>
        </p:spPr>
        <p:txBody>
          <a:bodyPr/>
          <a:lstStyle/>
          <a:p>
            <a:endParaRPr lang="he-IL" dirty="0"/>
          </a:p>
        </p:txBody>
      </p:sp>
    </p:spTree>
    <p:extLst>
      <p:ext uri="{BB962C8B-B14F-4D97-AF65-F5344CB8AC3E}">
        <p14:creationId xmlns:p14="http://schemas.microsoft.com/office/powerpoint/2010/main" val="40490099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708919"/>
            <a:ext cx="7408333" cy="3417243"/>
          </a:xfrm>
        </p:spPr>
        <p:txBody>
          <a:bodyPr/>
          <a:lstStyle/>
          <a:p>
            <a:r>
              <a:rPr lang="he-IL" sz="2800" dirty="0">
                <a:cs typeface="David Transparent" pitchFamily="2" charset="-79"/>
              </a:rPr>
              <a:t>הפגיעה בקטין יכולה להיות גופנית ו/או נפשית ו/או מינית.</a:t>
            </a:r>
          </a:p>
          <a:p>
            <a:endParaRPr lang="he-IL" dirty="0"/>
          </a:p>
        </p:txBody>
      </p:sp>
      <p:sp>
        <p:nvSpPr>
          <p:cNvPr id="3" name="Title 2"/>
          <p:cNvSpPr>
            <a:spLocks noGrp="1"/>
          </p:cNvSpPr>
          <p:nvPr>
            <p:ph type="title"/>
          </p:nvPr>
        </p:nvSpPr>
        <p:spPr/>
        <p:txBody>
          <a:bodyPr/>
          <a:lstStyle/>
          <a:p>
            <a:endParaRPr lang="he-IL" dirty="0"/>
          </a:p>
        </p:txBody>
      </p:sp>
    </p:spTree>
    <p:extLst>
      <p:ext uri="{BB962C8B-B14F-4D97-AF65-F5344CB8AC3E}">
        <p14:creationId xmlns:p14="http://schemas.microsoft.com/office/powerpoint/2010/main" val="17400800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980729"/>
            <a:ext cx="7408333" cy="5145434"/>
          </a:xfrm>
        </p:spPr>
        <p:txBody>
          <a:bodyPr/>
          <a:lstStyle/>
          <a:p>
            <a:endParaRPr lang="he-IL" dirty="0">
              <a:cs typeface="David Transparent" pitchFamily="2" charset="-79"/>
            </a:endParaRPr>
          </a:p>
          <a:p>
            <a:endParaRPr lang="he-IL" dirty="0">
              <a:cs typeface="David Transparent" pitchFamily="2" charset="-79"/>
            </a:endParaRPr>
          </a:p>
          <a:p>
            <a:r>
              <a:rPr lang="he-IL" dirty="0">
                <a:cs typeface="David Transparent" pitchFamily="2" charset="-79"/>
              </a:rPr>
              <a:t>מאחורי חובת הדיווח עומד הרצון להילחם ב"קשר השתיקה" הבעייתי במקרים כאלה, וכן להגן על קטינים וחסרי ישע. הקרבן שומר על שתיקה בעקבות פחד, אשמה או חוסר ישע. המשפחה והסביבה הקרובה אף היא מעוניינת בהשתקת הארוע פעמים רבות. </a:t>
            </a:r>
          </a:p>
          <a:p>
            <a:pPr marL="0" indent="0">
              <a:buNone/>
            </a:pPr>
            <a:endParaRPr lang="he-IL" dirty="0">
              <a:cs typeface="David Transparent" pitchFamily="2" charset="-79"/>
            </a:endParaRPr>
          </a:p>
          <a:p>
            <a:r>
              <a:rPr lang="he-IL" dirty="0">
                <a:cs typeface="David Transparent" pitchFamily="2" charset="-79"/>
              </a:rPr>
              <a:t>חובת הדיווח ממחישה את ההתנגשות בין עיקרון הסודיות ואוטונומיית הפרט, לבין עיקרון טובת המטופל ו/או ציוויים חוקיים.</a:t>
            </a:r>
          </a:p>
        </p:txBody>
      </p:sp>
      <p:sp>
        <p:nvSpPr>
          <p:cNvPr id="3" name="Title 2"/>
          <p:cNvSpPr>
            <a:spLocks noGrp="1"/>
          </p:cNvSpPr>
          <p:nvPr>
            <p:ph type="title"/>
          </p:nvPr>
        </p:nvSpPr>
        <p:spPr/>
        <p:txBody>
          <a:bodyPr>
            <a:normAutofit fontScale="90000"/>
          </a:bodyPr>
          <a:lstStyle/>
          <a:p>
            <a:br>
              <a:rPr lang="he-IL" dirty="0"/>
            </a:br>
            <a:br>
              <a:rPr lang="he-IL" dirty="0"/>
            </a:br>
            <a:endParaRPr lang="he-IL" dirty="0"/>
          </a:p>
        </p:txBody>
      </p:sp>
    </p:spTree>
    <p:extLst>
      <p:ext uri="{BB962C8B-B14F-4D97-AF65-F5344CB8AC3E}">
        <p14:creationId xmlns:p14="http://schemas.microsoft.com/office/powerpoint/2010/main" val="14189766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348880"/>
            <a:ext cx="7408333" cy="3777283"/>
          </a:xfrm>
        </p:spPr>
        <p:txBody>
          <a:bodyPr/>
          <a:lstStyle/>
          <a:p>
            <a:r>
              <a:rPr lang="he-IL" dirty="0">
                <a:cs typeface="David Transparent" pitchFamily="2" charset="-79"/>
              </a:rPr>
              <a:t>יש לזכור, שכל מטופל במערכת יחסים מול מטפל, אך ילדים בפרט – זקוקים לתחושה שהם יכולים לבטוח במטפל, מבלי שיידחו או ייענשו על ידי המטפל או משפחתם. הילדים עשויים לפחד מתוצאות חשיפת המידע וממה שעשוי לקרות לבני משפחתם. פעמים רבות, המטפל מהווה דמות מבוגר שניתן לבטוח בו לראשונה. לכן, הנושא מאוד עדין ויש להגן עד כמה שאפשר על הסודיות של הילד ועל תחושת המוגנות והביטחון שלו.</a:t>
            </a:r>
          </a:p>
          <a:p>
            <a:endParaRPr lang="he-IL" dirty="0"/>
          </a:p>
        </p:txBody>
      </p:sp>
      <p:sp>
        <p:nvSpPr>
          <p:cNvPr id="3" name="Title 2"/>
          <p:cNvSpPr>
            <a:spLocks noGrp="1"/>
          </p:cNvSpPr>
          <p:nvPr>
            <p:ph type="title"/>
          </p:nvPr>
        </p:nvSpPr>
        <p:spPr/>
        <p:txBody>
          <a:bodyPr/>
          <a:lstStyle/>
          <a:p>
            <a:endParaRPr lang="he-IL"/>
          </a:p>
        </p:txBody>
      </p:sp>
    </p:spTree>
    <p:extLst>
      <p:ext uri="{BB962C8B-B14F-4D97-AF65-F5344CB8AC3E}">
        <p14:creationId xmlns:p14="http://schemas.microsoft.com/office/powerpoint/2010/main" val="26614920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420888"/>
            <a:ext cx="7408333" cy="3705275"/>
          </a:xfrm>
        </p:spPr>
        <p:txBody>
          <a:bodyPr>
            <a:normAutofit/>
          </a:bodyPr>
          <a:lstStyle/>
          <a:p>
            <a:r>
              <a:rPr lang="he-IL" dirty="0">
                <a:cs typeface="David Transparent" pitchFamily="2" charset="-79"/>
              </a:rPr>
              <a:t>דילמות אתיות דומות לאלה שבטיפול בילדים.</a:t>
            </a:r>
          </a:p>
          <a:p>
            <a:r>
              <a:rPr lang="he-IL" dirty="0">
                <a:cs typeface="David Transparent" pitchFamily="2" charset="-79"/>
              </a:rPr>
              <a:t>בשונה מטיפול בילדים, במקרה של טיפול במתבגרים יש יותר חשיבות לפיתוח האוטונומיה ולקיחת האחרית של המתבגר על הטיפול; אל מול המרדנות המאפיינת את גיל ההתבגרות.</a:t>
            </a:r>
          </a:p>
          <a:p>
            <a:r>
              <a:rPr lang="he-IL" dirty="0">
                <a:cs typeface="David Transparent" pitchFamily="2" charset="-79"/>
              </a:rPr>
              <a:t>עיקרון הסודיות (כלפי המטופל אל מול ההורים) מועצם יותר פעמים רבות, בגלל איפיונים של גיל ההתבגרות (היחסים מול ההורים, נושאים של מיניות ומגדר, הרצון באוטונומיה ועוד). </a:t>
            </a:r>
          </a:p>
          <a:p>
            <a:pPr marL="0" indent="0">
              <a:buNone/>
            </a:pPr>
            <a:r>
              <a:rPr lang="he-IL" dirty="0">
                <a:cs typeface="David Transparent" pitchFamily="2" charset="-79"/>
              </a:rPr>
              <a:t> </a:t>
            </a:r>
          </a:p>
          <a:p>
            <a:pPr marL="0" indent="0">
              <a:buNone/>
            </a:pPr>
            <a:r>
              <a:rPr lang="he-IL" dirty="0"/>
              <a:t> </a:t>
            </a:r>
          </a:p>
        </p:txBody>
      </p:sp>
      <p:sp>
        <p:nvSpPr>
          <p:cNvPr id="3" name="Title 2"/>
          <p:cNvSpPr>
            <a:spLocks noGrp="1"/>
          </p:cNvSpPr>
          <p:nvPr>
            <p:ph type="title"/>
          </p:nvPr>
        </p:nvSpPr>
        <p:spPr/>
        <p:txBody>
          <a:bodyPr/>
          <a:lstStyle/>
          <a:p>
            <a:r>
              <a:rPr lang="he-IL" dirty="0">
                <a:solidFill>
                  <a:schemeClr val="tx2"/>
                </a:solidFill>
                <a:cs typeface="David Transparent" pitchFamily="2" charset="-79"/>
              </a:rPr>
              <a:t>6. </a:t>
            </a:r>
            <a:r>
              <a:rPr lang="he-IL" b="1" u="sng" dirty="0">
                <a:solidFill>
                  <a:schemeClr val="tx2"/>
                </a:solidFill>
                <a:cs typeface="David Transparent" pitchFamily="2" charset="-79"/>
              </a:rPr>
              <a:t>טיפול במתבגרים</a:t>
            </a:r>
          </a:p>
        </p:txBody>
      </p:sp>
    </p:spTree>
    <p:extLst>
      <p:ext uri="{BB962C8B-B14F-4D97-AF65-F5344CB8AC3E}">
        <p14:creationId xmlns:p14="http://schemas.microsoft.com/office/powerpoint/2010/main" val="29041937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060848"/>
            <a:ext cx="7408333" cy="4065315"/>
          </a:xfrm>
        </p:spPr>
        <p:txBody>
          <a:bodyPr/>
          <a:lstStyle/>
          <a:p>
            <a:r>
              <a:rPr lang="he-IL" dirty="0">
                <a:cs typeface="David Transparent" pitchFamily="2" charset="-79"/>
              </a:rPr>
              <a:t>מחוייבות של המטפל הן כלפי המטופל והן כלפי המסגרת בה הוא עובד – בין אם בהקשר של סודיות (ישיבות צוות, דיווחים שוטפים ועוד), ובין אם בהקשר של שמירה על כללי וחוקי המסגרת, שלעיתים מתנגשים עם האינטרסים של המטופל.</a:t>
            </a:r>
          </a:p>
          <a:p>
            <a:r>
              <a:rPr lang="he-IL" dirty="0">
                <a:cs typeface="David Transparent" pitchFamily="2" charset="-79"/>
              </a:rPr>
              <a:t>חשוב כי המטופל יבין כיצד מתנהלת המסגרת בה הוא מקבל את הטיפול, תוך הדגשה כי המידע נשאר חסוי ושמור בתוך הצוות (במקרים בהם זה אכן כך).</a:t>
            </a:r>
          </a:p>
        </p:txBody>
      </p:sp>
      <p:sp>
        <p:nvSpPr>
          <p:cNvPr id="3" name="Title 2"/>
          <p:cNvSpPr>
            <a:spLocks noGrp="1"/>
          </p:cNvSpPr>
          <p:nvPr>
            <p:ph type="title"/>
          </p:nvPr>
        </p:nvSpPr>
        <p:spPr/>
        <p:txBody>
          <a:bodyPr>
            <a:normAutofit fontScale="90000"/>
          </a:bodyPr>
          <a:lstStyle/>
          <a:p>
            <a:br>
              <a:rPr lang="he-IL" u="sng" dirty="0">
                <a:solidFill>
                  <a:schemeClr val="tx2"/>
                </a:solidFill>
                <a:cs typeface="David Transparent" pitchFamily="2" charset="-79"/>
              </a:rPr>
            </a:br>
            <a:r>
              <a:rPr lang="he-IL" dirty="0">
                <a:solidFill>
                  <a:schemeClr val="tx2"/>
                </a:solidFill>
                <a:cs typeface="David Transparent" pitchFamily="2" charset="-79"/>
              </a:rPr>
              <a:t>7. </a:t>
            </a:r>
            <a:r>
              <a:rPr lang="he-IL" u="sng" dirty="0">
                <a:solidFill>
                  <a:schemeClr val="tx2"/>
                </a:solidFill>
                <a:cs typeface="David Transparent" pitchFamily="2" charset="-79"/>
              </a:rPr>
              <a:t>טיפול כחלק מצוות רב מערכתי</a:t>
            </a:r>
            <a:br>
              <a:rPr lang="he-IL" dirty="0">
                <a:solidFill>
                  <a:schemeClr val="tx2"/>
                </a:solidFill>
                <a:cs typeface="David Transparent" pitchFamily="2" charset="-79"/>
              </a:rPr>
            </a:br>
            <a:endParaRPr lang="he-IL" dirty="0">
              <a:solidFill>
                <a:schemeClr val="tx2"/>
              </a:solidFill>
            </a:endParaRPr>
          </a:p>
        </p:txBody>
      </p:sp>
    </p:spTree>
    <p:extLst>
      <p:ext uri="{BB962C8B-B14F-4D97-AF65-F5344CB8AC3E}">
        <p14:creationId xmlns:p14="http://schemas.microsoft.com/office/powerpoint/2010/main" val="5327525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he-IL" dirty="0">
                <a:cs typeface="David Transparent" pitchFamily="2" charset="-79"/>
              </a:rPr>
              <a:t>מחוייבות כפולה ומכופלת</a:t>
            </a:r>
          </a:p>
          <a:p>
            <a:pPr marL="0" indent="0">
              <a:buNone/>
            </a:pPr>
            <a:endParaRPr lang="he-IL" dirty="0">
              <a:cs typeface="David Transparent" pitchFamily="2" charset="-79"/>
            </a:endParaRPr>
          </a:p>
          <a:p>
            <a:r>
              <a:rPr lang="he-IL" dirty="0">
                <a:cs typeface="David Transparent" pitchFamily="2" charset="-79"/>
              </a:rPr>
              <a:t>מה עושים במצבים בהם יש התנגשות בין אינטרסים? (שני מטופלים ש"הולכים מכות"; מטופל פרטני שנמצא בקבוצה ויש איתו בעיות משמעת; ועוד).</a:t>
            </a:r>
          </a:p>
        </p:txBody>
      </p:sp>
      <p:sp>
        <p:nvSpPr>
          <p:cNvPr id="3" name="Title 2"/>
          <p:cNvSpPr>
            <a:spLocks noGrp="1"/>
          </p:cNvSpPr>
          <p:nvPr>
            <p:ph type="title"/>
          </p:nvPr>
        </p:nvSpPr>
        <p:spPr/>
        <p:txBody>
          <a:bodyPr>
            <a:normAutofit fontScale="90000"/>
          </a:bodyPr>
          <a:lstStyle/>
          <a:p>
            <a:r>
              <a:rPr lang="he-IL" dirty="0">
                <a:solidFill>
                  <a:schemeClr val="tx2"/>
                </a:solidFill>
                <a:cs typeface="David Transparent" pitchFamily="2" charset="-79"/>
              </a:rPr>
              <a:t>8. טיפול במספר מטופלים באותה מסגרת </a:t>
            </a:r>
          </a:p>
        </p:txBody>
      </p:sp>
    </p:spTree>
    <p:extLst>
      <p:ext uri="{BB962C8B-B14F-4D97-AF65-F5344CB8AC3E}">
        <p14:creationId xmlns:p14="http://schemas.microsoft.com/office/powerpoint/2010/main" val="3327214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772816"/>
            <a:ext cx="7408333" cy="4353347"/>
          </a:xfrm>
        </p:spPr>
        <p:txBody>
          <a:bodyPr>
            <a:normAutofit/>
          </a:bodyPr>
          <a:lstStyle/>
          <a:p>
            <a:r>
              <a:rPr lang="he-IL" dirty="0">
                <a:cs typeface="David Transparent" pitchFamily="2" charset="-79"/>
              </a:rPr>
              <a:t>החל משנות השבעים של המאה ה-18 (בערך) ועד שנות השבעים של המאה ה-20 (בערך), דיברו על המושג של "</a:t>
            </a:r>
            <a:r>
              <a:rPr lang="he-IL" u="sng" dirty="0">
                <a:cs typeface="David Transparent" pitchFamily="2" charset="-79"/>
              </a:rPr>
              <a:t>צער בעלי חיים</a:t>
            </a:r>
            <a:r>
              <a:rPr lang="he-IL" dirty="0">
                <a:cs typeface="David Transparent" pitchFamily="2" charset="-79"/>
              </a:rPr>
              <a:t>". מושג זה כולל בתוכו את הדרישה לטפל בבעלי חיים באופן הומני, לא לגרום להם סבל מיותר ועוד. בבסיס מושג זה, עומד רגש </a:t>
            </a:r>
            <a:r>
              <a:rPr lang="he-IL" u="sng" dirty="0">
                <a:cs typeface="David Transparent" pitchFamily="2" charset="-79"/>
              </a:rPr>
              <a:t>החמלה</a:t>
            </a:r>
            <a:r>
              <a:rPr lang="he-IL" dirty="0">
                <a:cs typeface="David Transparent" pitchFamily="2" charset="-79"/>
              </a:rPr>
              <a:t>.</a:t>
            </a:r>
          </a:p>
          <a:p>
            <a:r>
              <a:rPr lang="he-IL" dirty="0">
                <a:cs typeface="David Transparent" pitchFamily="2" charset="-79"/>
              </a:rPr>
              <a:t>בשנות השבעים של המאה ה-20, היו אלה שהתחילו לדבר על המושג "</a:t>
            </a:r>
            <a:r>
              <a:rPr lang="he-IL" u="sng" dirty="0">
                <a:cs typeface="David Transparent" pitchFamily="2" charset="-79"/>
              </a:rPr>
              <a:t>זכויות בעלי חיים</a:t>
            </a:r>
            <a:r>
              <a:rPr lang="he-IL" dirty="0">
                <a:cs typeface="David Transparent" pitchFamily="2" charset="-79"/>
              </a:rPr>
              <a:t>". לפי גישה זו, כבר לא מספיק לדבר על מניעת סבל וטיפול הומני, אלא יש הכרה בזכויות של בעלי חיים כדי לשלול ניצולם על ידי בני האדם, ולכן הם אינם יכולים להיחשב כקניין. בבסיס מושג זה, עומד עיקרון </a:t>
            </a:r>
            <a:r>
              <a:rPr lang="he-IL" u="sng" dirty="0">
                <a:cs typeface="David Transparent" pitchFamily="2" charset="-79"/>
              </a:rPr>
              <a:t>הצדק</a:t>
            </a:r>
            <a:r>
              <a:rPr lang="he-IL" dirty="0">
                <a:cs typeface="David Transparent" pitchFamily="2" charset="-79"/>
              </a:rPr>
              <a:t>.</a:t>
            </a:r>
          </a:p>
        </p:txBody>
      </p:sp>
      <p:sp>
        <p:nvSpPr>
          <p:cNvPr id="3" name="Title 2"/>
          <p:cNvSpPr>
            <a:spLocks noGrp="1"/>
          </p:cNvSpPr>
          <p:nvPr>
            <p:ph type="title"/>
          </p:nvPr>
        </p:nvSpPr>
        <p:spPr/>
        <p:txBody>
          <a:bodyPr>
            <a:normAutofit fontScale="90000"/>
          </a:bodyPr>
          <a:lstStyle/>
          <a:p>
            <a:r>
              <a:rPr lang="he-IL" dirty="0">
                <a:solidFill>
                  <a:schemeClr val="tx2"/>
                </a:solidFill>
                <a:cs typeface="David Transparent" pitchFamily="2" charset="-79"/>
              </a:rPr>
              <a:t>9. </a:t>
            </a:r>
            <a:r>
              <a:rPr lang="he-IL" u="sng" dirty="0">
                <a:solidFill>
                  <a:schemeClr val="tx2"/>
                </a:solidFill>
                <a:cs typeface="David Transparent" pitchFamily="2" charset="-79"/>
              </a:rPr>
              <a:t>חובות ההגנה על בעלי חיים</a:t>
            </a:r>
            <a:br>
              <a:rPr lang="he-IL" u="sng" dirty="0">
                <a:solidFill>
                  <a:schemeClr val="tx2"/>
                </a:solidFill>
                <a:cs typeface="David Transparent" pitchFamily="2" charset="-79"/>
              </a:rPr>
            </a:br>
            <a:r>
              <a:rPr lang="he-IL" u="sng" dirty="0">
                <a:solidFill>
                  <a:schemeClr val="tx2"/>
                </a:solidFill>
                <a:cs typeface="David Transparent" pitchFamily="2" charset="-79"/>
              </a:rPr>
              <a:t>וזכויות בעלי חיים</a:t>
            </a:r>
          </a:p>
        </p:txBody>
      </p:sp>
    </p:spTree>
    <p:extLst>
      <p:ext uri="{BB962C8B-B14F-4D97-AF65-F5344CB8AC3E}">
        <p14:creationId xmlns:p14="http://schemas.microsoft.com/office/powerpoint/2010/main" val="1281352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412776"/>
            <a:ext cx="7408333" cy="4713387"/>
          </a:xfrm>
        </p:spPr>
        <p:txBody>
          <a:bodyPr>
            <a:normAutofit/>
          </a:bodyPr>
          <a:lstStyle/>
          <a:p>
            <a:r>
              <a:rPr lang="he-IL" dirty="0">
                <a:cs typeface="David Transparent" pitchFamily="2" charset="-79"/>
              </a:rPr>
              <a:t>אחד הפילוסופים האמריקאיים שדיבר על הנושא, היה פטר סינגר. הוא הושפע מתאוריה תועלתנית, אשר מתנגשת דווקא עם מושג הזכויות. לשיטתו, ניתן "לנצל" בעלי חיים לתועלת האדם, אך יש לשלול שיטות ניצול הגורמות כאב וסבל (לשיטתו, גם ניסויים בבעלי חיים, אשר אינם גורמים כאב וסבל, הם לגיטימיים).</a:t>
            </a:r>
          </a:p>
          <a:p>
            <a:r>
              <a:rPr lang="he-IL" dirty="0">
                <a:cs typeface="David Transparent" pitchFamily="2" charset="-79"/>
              </a:rPr>
              <a:t>פילוסוף אחר, הדובר הידוע התומך בגישה של זכויות בעלי חיים, הוא טום ריגן. הוא גרס כי לבעלי חיים זכות, לחיות חיים שראוי לחיות משום שיש להם ערך עצמי, ולכן מעמדם כקניין איננו יכול להתקיים. </a:t>
            </a:r>
          </a:p>
        </p:txBody>
      </p:sp>
      <p:sp>
        <p:nvSpPr>
          <p:cNvPr id="3" name="Title 2"/>
          <p:cNvSpPr>
            <a:spLocks noGrp="1"/>
          </p:cNvSpPr>
          <p:nvPr>
            <p:ph type="title"/>
          </p:nvPr>
        </p:nvSpPr>
        <p:spPr/>
        <p:txBody>
          <a:bodyPr/>
          <a:lstStyle/>
          <a:p>
            <a:endParaRPr lang="he-IL"/>
          </a:p>
        </p:txBody>
      </p:sp>
    </p:spTree>
    <p:extLst>
      <p:ext uri="{BB962C8B-B14F-4D97-AF65-F5344CB8AC3E}">
        <p14:creationId xmlns:p14="http://schemas.microsoft.com/office/powerpoint/2010/main" val="38940092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556792"/>
            <a:ext cx="7408333" cy="4569371"/>
          </a:xfrm>
        </p:spPr>
        <p:txBody>
          <a:bodyPr/>
          <a:lstStyle/>
          <a:p>
            <a:r>
              <a:rPr lang="he-IL" dirty="0">
                <a:cs typeface="David Transparent" pitchFamily="2" charset="-79"/>
              </a:rPr>
              <a:t>ביהדות נהוג לדבר על מושג חובות (של בני האדם כלפי בעלי החיים) ולא על מושג זכויות בעלי חיים.</a:t>
            </a:r>
          </a:p>
          <a:p>
            <a:r>
              <a:rPr lang="he-IL" dirty="0">
                <a:cs typeface="David Transparent" pitchFamily="2" charset="-79"/>
              </a:rPr>
              <a:t>אגודות למען בעלי החיים בישראל מתנגדות להעדפת אינטרסים של בני האדם על פני אינטרסים דומים של בעלי חיים; הן פועלות למניעת התעללות וגרימת סבל וניצול של בעלי חיים; אך אינן מדברות על הענקת זכויות לבעלי חיים.</a:t>
            </a:r>
          </a:p>
        </p:txBody>
      </p:sp>
      <p:sp>
        <p:nvSpPr>
          <p:cNvPr id="3" name="Title 2"/>
          <p:cNvSpPr>
            <a:spLocks noGrp="1"/>
          </p:cNvSpPr>
          <p:nvPr>
            <p:ph type="title"/>
          </p:nvPr>
        </p:nvSpPr>
        <p:spPr/>
        <p:txBody>
          <a:bodyPr/>
          <a:lstStyle/>
          <a:p>
            <a:endParaRPr lang="he-IL"/>
          </a:p>
        </p:txBody>
      </p:sp>
    </p:spTree>
    <p:extLst>
      <p:ext uri="{BB962C8B-B14F-4D97-AF65-F5344CB8AC3E}">
        <p14:creationId xmlns:p14="http://schemas.microsoft.com/office/powerpoint/2010/main" val="1855522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67833" y="1950301"/>
            <a:ext cx="7408333" cy="4569371"/>
          </a:xfrm>
        </p:spPr>
        <p:txBody>
          <a:bodyPr>
            <a:normAutofit/>
          </a:bodyPr>
          <a:lstStyle/>
          <a:p>
            <a:pPr marL="0" indent="0">
              <a:buNone/>
            </a:pPr>
            <a:r>
              <a:rPr lang="he-IL" dirty="0">
                <a:cs typeface="David Transparent" pitchFamily="2" charset="-79"/>
              </a:rPr>
              <a:t>המונח אתיקה מגיע מהמילה היוונית = </a:t>
            </a:r>
            <a:r>
              <a:rPr lang="en-US" dirty="0">
                <a:cs typeface="David Transparent" pitchFamily="2" charset="-79"/>
              </a:rPr>
              <a:t>ethos </a:t>
            </a:r>
            <a:r>
              <a:rPr lang="he-IL" dirty="0">
                <a:cs typeface="David Transparent" pitchFamily="2" charset="-79"/>
              </a:rPr>
              <a:t> מנהג. </a:t>
            </a:r>
          </a:p>
          <a:p>
            <a:pPr marL="0" indent="0">
              <a:buNone/>
            </a:pPr>
            <a:r>
              <a:rPr lang="he-IL" dirty="0">
                <a:cs typeface="David Transparent" pitchFamily="2" charset="-79"/>
              </a:rPr>
              <a:t>על פי מילון אבן שושן , אתיקה הנה : "</a:t>
            </a:r>
            <a:r>
              <a:rPr lang="he-IL" i="1" dirty="0">
                <a:cs typeface="David Transparent" pitchFamily="2" charset="-79"/>
              </a:rPr>
              <a:t>מוסר , תורת המידות , התורה המתארת את הטוב שיבחר לו האדם ואת הרע שעליו להתרחק ממנו </a:t>
            </a:r>
            <a:r>
              <a:rPr lang="he-IL" dirty="0">
                <a:cs typeface="David Transparent" pitchFamily="2" charset="-79"/>
              </a:rPr>
              <a:t>". </a:t>
            </a:r>
          </a:p>
          <a:p>
            <a:pPr marL="0" indent="0">
              <a:buNone/>
            </a:pPr>
            <a:r>
              <a:rPr lang="he-IL" dirty="0">
                <a:cs typeface="David Transparent" pitchFamily="2" charset="-79"/>
              </a:rPr>
              <a:t>על פי ויקיפדיה , אתיקה היא "</a:t>
            </a:r>
            <a:r>
              <a:rPr lang="he-IL" i="1" dirty="0">
                <a:cs typeface="David Transparent" pitchFamily="2" charset="-79"/>
              </a:rPr>
              <a:t>הפילוסופיה של המוסר, הנקראת גם תורת המידות , והיא ענף של הפילוסופיה העוסק בשאלות 'מהו המעשה הראוי שחובה לעשותו' ו'מהי המידה הטובה</a:t>
            </a:r>
            <a:r>
              <a:rPr lang="he-IL" dirty="0">
                <a:cs typeface="David Transparent" pitchFamily="2" charset="-79"/>
              </a:rPr>
              <a:t>' " .</a:t>
            </a:r>
            <a:r>
              <a:rPr lang="he-IL" dirty="0"/>
              <a:t> </a:t>
            </a:r>
          </a:p>
        </p:txBody>
      </p:sp>
      <p:sp>
        <p:nvSpPr>
          <p:cNvPr id="3" name="Title 2"/>
          <p:cNvSpPr>
            <a:spLocks noGrp="1"/>
          </p:cNvSpPr>
          <p:nvPr>
            <p:ph type="title"/>
          </p:nvPr>
        </p:nvSpPr>
        <p:spPr/>
        <p:txBody>
          <a:bodyPr/>
          <a:lstStyle/>
          <a:p>
            <a:endParaRPr lang="he-IL" dirty="0"/>
          </a:p>
        </p:txBody>
      </p:sp>
    </p:spTree>
    <p:extLst>
      <p:ext uri="{BB962C8B-B14F-4D97-AF65-F5344CB8AC3E}">
        <p14:creationId xmlns:p14="http://schemas.microsoft.com/office/powerpoint/2010/main" val="29076656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556792"/>
            <a:ext cx="7408333" cy="4569371"/>
          </a:xfrm>
        </p:spPr>
        <p:txBody>
          <a:bodyPr>
            <a:normAutofit/>
          </a:bodyPr>
          <a:lstStyle/>
          <a:p>
            <a:endParaRPr lang="he-IL" sz="1900" dirty="0">
              <a:cs typeface="David Transparent" pitchFamily="2" charset="-79"/>
            </a:endParaRPr>
          </a:p>
          <a:p>
            <a:r>
              <a:rPr lang="he-IL" sz="2000" dirty="0">
                <a:cs typeface="David Transparent" pitchFamily="2" charset="-79"/>
              </a:rPr>
              <a:t>מנוחה שבועית לבעלי החיים </a:t>
            </a:r>
            <a:r>
              <a:rPr lang="he-IL" sz="2000" dirty="0">
                <a:cs typeface="Guttman Keren" pitchFamily="2" charset="-79"/>
              </a:rPr>
              <a:t>– "שֵׁשֶׁת יָמִים תַּעֲשֶׂה מַעֲשֶׂיךָ וּבַיּוֹם הַשְּׁבִיעִי תִּשְׁבֹּת לְמַעַן יָנוּחַ שׁוֹרְךָ וַחֲמֹרֶךָ וְיִנָּפֵשׁ בֶּן אֲמָתְךָ וְהַגֵּר." </a:t>
            </a:r>
            <a:r>
              <a:rPr lang="he-IL" sz="2000" dirty="0">
                <a:latin typeface="Batang" pitchFamily="18" charset="-127"/>
              </a:rPr>
              <a:t>(שמות כ"ג, פסוק י"ב)</a:t>
            </a:r>
          </a:p>
          <a:p>
            <a:r>
              <a:rPr lang="he-IL" sz="2000" dirty="0">
                <a:cs typeface="David Transparent" pitchFamily="2" charset="-79"/>
              </a:rPr>
              <a:t>החובה לספק מזון הולם לחיות </a:t>
            </a:r>
            <a:r>
              <a:rPr lang="he-IL" sz="2000" dirty="0">
                <a:cs typeface="Guttman Keren" pitchFamily="2" charset="-79"/>
              </a:rPr>
              <a:t>– "אין אדם רשאי ליקח [לקחת] בהמה חיה ועוף אלא אם כן התקין להן מזונות" </a:t>
            </a:r>
            <a:r>
              <a:rPr lang="he-IL" sz="2000" dirty="0">
                <a:latin typeface="Batang" pitchFamily="18" charset="-127"/>
              </a:rPr>
              <a:t>(תלמוד ירושלמי, מסכת כתובות, פרק ד, הלכה ח</a:t>
            </a:r>
            <a:r>
              <a:rPr lang="en-US" sz="2000" dirty="0">
                <a:latin typeface="Batang" pitchFamily="18" charset="-127"/>
              </a:rPr>
              <a:t>(</a:t>
            </a:r>
          </a:p>
          <a:p>
            <a:r>
              <a:rPr lang="he-IL" sz="2000" dirty="0">
                <a:cs typeface="David Transparent" pitchFamily="2" charset="-79"/>
              </a:rPr>
              <a:t>החובה לעזור לבעל חיים במצוקה </a:t>
            </a:r>
            <a:r>
              <a:rPr lang="he-IL" sz="2000" dirty="0">
                <a:cs typeface="Guttman Keren" pitchFamily="2" charset="-79"/>
              </a:rPr>
              <a:t>– "כִּי-תִרְאֶה חֲמוֹר שֹׂנַאֲךָ רֹבֵץ תַּחַת מַשָּׂאוֹ, וְחָדַלְתָּ מֵעֲזֹב לוֹ? [והתעלמת מזה?] עָזֹב תַּעֲזֹב [את השנאה ביניכם, ותפרוק את המשא] עִמּו!</a:t>
            </a:r>
            <a:r>
              <a:rPr lang="he-IL" sz="2000" b="1" dirty="0"/>
              <a:t>"</a:t>
            </a:r>
            <a:r>
              <a:rPr lang="he-IL" sz="2000" dirty="0">
                <a:latin typeface="Batang" pitchFamily="18" charset="-127"/>
              </a:rPr>
              <a:t>(שמות</a:t>
            </a:r>
            <a:r>
              <a:rPr lang="en-US" sz="2000" dirty="0">
                <a:latin typeface="Arial"/>
              </a:rPr>
              <a:t> </a:t>
            </a:r>
            <a:r>
              <a:rPr lang="he-IL" sz="2000" dirty="0">
                <a:latin typeface="Batang" pitchFamily="18" charset="-127"/>
              </a:rPr>
              <a:t>כ"ג, פסוק ה')</a:t>
            </a:r>
          </a:p>
          <a:p>
            <a:pPr marL="0" indent="0">
              <a:buNone/>
            </a:pPr>
            <a:r>
              <a:rPr lang="he-IL" sz="2000" dirty="0">
                <a:cs typeface="Guttman Keren" pitchFamily="2" charset="-79"/>
              </a:rPr>
              <a:t>         "לֹא תִרְאֶה אֶת חֲמוֹר אָחִיךָ אוֹ שׁוֹרוֹ נֹפְלִים בַּדֶּרֶךְ וְהִתְעַלַּמְתָּ מֵהֶם הָקֵם תָּקִים עִמּוֹ"</a:t>
            </a:r>
            <a:r>
              <a:rPr lang="he-IL" sz="2000" dirty="0"/>
              <a:t> </a:t>
            </a:r>
            <a:r>
              <a:rPr lang="he-IL" sz="2000" dirty="0">
                <a:latin typeface="Batang" pitchFamily="18" charset="-127"/>
              </a:rPr>
              <a:t>(דברים כ"ב, פסוק ד')</a:t>
            </a:r>
            <a:endParaRPr lang="en-US" sz="900" dirty="0">
              <a:latin typeface="Batang" pitchFamily="18" charset="-127"/>
            </a:endParaRPr>
          </a:p>
          <a:p>
            <a:endParaRPr lang="en-US" sz="1100" dirty="0"/>
          </a:p>
          <a:p>
            <a:endParaRPr lang="he-IL" sz="1100" dirty="0">
              <a:latin typeface="Batang" pitchFamily="18" charset="-127"/>
            </a:endParaRPr>
          </a:p>
          <a:p>
            <a:endParaRPr lang="en-US" sz="1400" dirty="0">
              <a:latin typeface="Batang" pitchFamily="18" charset="-127"/>
            </a:endParaRPr>
          </a:p>
          <a:p>
            <a:endParaRPr lang="he-IL" sz="1800" dirty="0">
              <a:latin typeface="Batang" pitchFamily="18" charset="-127"/>
            </a:endParaRPr>
          </a:p>
          <a:p>
            <a:endParaRPr lang="he-IL" sz="1800" dirty="0">
              <a:latin typeface="Batang" pitchFamily="18" charset="-127"/>
            </a:endParaRPr>
          </a:p>
          <a:p>
            <a:endParaRPr lang="he-IL" dirty="0"/>
          </a:p>
        </p:txBody>
      </p:sp>
      <p:sp>
        <p:nvSpPr>
          <p:cNvPr id="3" name="Title 2"/>
          <p:cNvSpPr>
            <a:spLocks noGrp="1"/>
          </p:cNvSpPr>
          <p:nvPr>
            <p:ph type="title"/>
          </p:nvPr>
        </p:nvSpPr>
        <p:spPr/>
        <p:txBody>
          <a:bodyPr>
            <a:normAutofit/>
          </a:bodyPr>
          <a:lstStyle/>
          <a:p>
            <a:r>
              <a:rPr lang="he-IL" sz="3600" dirty="0">
                <a:solidFill>
                  <a:schemeClr val="tx2"/>
                </a:solidFill>
                <a:cs typeface="David Transparent" pitchFamily="2" charset="-79"/>
              </a:rPr>
              <a:t>קצת על צער בעלי חיים ביהדות:</a:t>
            </a:r>
          </a:p>
        </p:txBody>
      </p:sp>
    </p:spTree>
    <p:extLst>
      <p:ext uri="{BB962C8B-B14F-4D97-AF65-F5344CB8AC3E}">
        <p14:creationId xmlns:p14="http://schemas.microsoft.com/office/powerpoint/2010/main" val="28833051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16832"/>
            <a:ext cx="7408333" cy="4209331"/>
          </a:xfrm>
        </p:spPr>
        <p:txBody>
          <a:bodyPr>
            <a:normAutofit/>
          </a:bodyPr>
          <a:lstStyle/>
          <a:p>
            <a:pPr marL="0" indent="0">
              <a:buNone/>
            </a:pPr>
            <a:endParaRPr lang="he-IL" sz="2000" dirty="0">
              <a:latin typeface="Batang" pitchFamily="18" charset="-127"/>
            </a:endParaRPr>
          </a:p>
          <a:p>
            <a:r>
              <a:rPr lang="he-IL" sz="2000" dirty="0">
                <a:cs typeface="David Transparent" pitchFamily="2" charset="-79"/>
              </a:rPr>
              <a:t>הסבר הרמב"ם לאיסור לשחוט בעל חיים ובנו ביום אחד - </a:t>
            </a:r>
            <a:r>
              <a:rPr lang="he-IL" sz="2000" dirty="0">
                <a:cs typeface="Guttman Keren" pitchFamily="2" charset="-79"/>
              </a:rPr>
              <a:t>"... וכן נאסר לשחוט אותו ואת בנו ביום אחד, סייג והרחקה, שמא ישחט מהם הבן לפני האם, כי צער בעלי-החיים בכך גדול מאוד, כי אין הבדל בין צער האדם בכך ובין צער שאר בעלי-חיים, כי אהבת האם וחנינתה על הבן אינו תוצאה של ההיגיון אלא פעולת הכוח המְדָמֶה המצוי ברוב בעלי-החיים כמציאותו באדם</a:t>
            </a:r>
            <a:r>
              <a:rPr lang="he-IL" sz="2000" dirty="0"/>
              <a:t>."</a:t>
            </a:r>
          </a:p>
          <a:p>
            <a:pPr>
              <a:lnSpc>
                <a:spcPct val="90000"/>
              </a:lnSpc>
            </a:pPr>
            <a:r>
              <a:rPr lang="he-IL" sz="2000" dirty="0">
                <a:cs typeface="David Transparent" pitchFamily="2" charset="-79"/>
              </a:rPr>
              <a:t>החובה להציל בעלי חיים </a:t>
            </a:r>
            <a:r>
              <a:rPr lang="he-IL" sz="2000" dirty="0">
                <a:cs typeface="Guttman Keren" pitchFamily="2" charset="-79"/>
              </a:rPr>
              <a:t>- "אסור מן התורה לצער כל בעל חי, ואדרבא, חייב להציל כל בעל חי מצער, אפילו של הפקר </a:t>
            </a:r>
            <a:r>
              <a:rPr lang="he-IL" sz="2000" dirty="0"/>
              <a:t>[ללא "בעלים"]</a:t>
            </a:r>
            <a:r>
              <a:rPr lang="he-IL" sz="2000" dirty="0">
                <a:cs typeface="Guttman Keren" pitchFamily="2" charset="-79"/>
              </a:rPr>
              <a:t>,  ואפילו של נוכרי"</a:t>
            </a:r>
            <a:r>
              <a:rPr lang="he-IL" sz="2000" dirty="0"/>
              <a:t>  </a:t>
            </a:r>
            <a:r>
              <a:rPr lang="he-IL" sz="2000" dirty="0">
                <a:latin typeface="Batang" pitchFamily="18" charset="-127"/>
              </a:rPr>
              <a:t>("קיצור שולחן ערוך", פרק קצ"א, סעיף א')</a:t>
            </a:r>
          </a:p>
          <a:p>
            <a:endParaRPr lang="he-IL" dirty="0"/>
          </a:p>
        </p:txBody>
      </p:sp>
      <p:sp>
        <p:nvSpPr>
          <p:cNvPr id="3" name="Title 2"/>
          <p:cNvSpPr>
            <a:spLocks noGrp="1"/>
          </p:cNvSpPr>
          <p:nvPr>
            <p:ph type="title"/>
          </p:nvPr>
        </p:nvSpPr>
        <p:spPr/>
        <p:txBody>
          <a:bodyPr/>
          <a:lstStyle/>
          <a:p>
            <a:endParaRPr lang="he-IL"/>
          </a:p>
        </p:txBody>
      </p:sp>
    </p:spTree>
    <p:extLst>
      <p:ext uri="{BB962C8B-B14F-4D97-AF65-F5344CB8AC3E}">
        <p14:creationId xmlns:p14="http://schemas.microsoft.com/office/powerpoint/2010/main" val="40359808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548680"/>
            <a:ext cx="7408333" cy="5577483"/>
          </a:xfrm>
        </p:spPr>
        <p:txBody>
          <a:bodyPr/>
          <a:lstStyle/>
          <a:p>
            <a:endParaRPr lang="he-IL" dirty="0">
              <a:cs typeface="David Transparent" pitchFamily="2" charset="-79"/>
            </a:endParaRPr>
          </a:p>
          <a:p>
            <a:endParaRPr lang="he-IL" dirty="0">
              <a:cs typeface="David Transparent" pitchFamily="2" charset="-79"/>
            </a:endParaRPr>
          </a:p>
          <a:p>
            <a:r>
              <a:rPr lang="he-IL" dirty="0">
                <a:cs typeface="David Transparent" pitchFamily="2" charset="-79"/>
              </a:rPr>
              <a:t>דוגמא נוספת משולחן ערוך </a:t>
            </a:r>
            <a:r>
              <a:rPr lang="he-IL" dirty="0">
                <a:cs typeface="Guttman Keren" pitchFamily="2" charset="-79"/>
              </a:rPr>
              <a:t>- "סוסים המושכים בעגלה, והגיעו למקום מקולקל או להר גבוה, ואינן יכולים למשוך בלי עזר, מצווה לעזור אף לנוכרי משום צער בעלי חיים, שלא יכה אותם הנוכרי מכה רבה למשוך יותר מאשר בכוחם</a:t>
            </a:r>
            <a:r>
              <a:rPr lang="en-US" dirty="0">
                <a:cs typeface="Guttman Keren" pitchFamily="2" charset="-79"/>
              </a:rPr>
              <a:t>.</a:t>
            </a:r>
            <a:r>
              <a:rPr lang="he-IL" dirty="0">
                <a:cs typeface="Guttman Keren" pitchFamily="2" charset="-79"/>
              </a:rPr>
              <a:t>"</a:t>
            </a:r>
          </a:p>
          <a:p>
            <a:r>
              <a:rPr lang="he-IL" dirty="0">
                <a:cs typeface="David Transparent" pitchFamily="2" charset="-79"/>
              </a:rPr>
              <a:t>הרב קוק דיבר הרבה על יחס מוסרי כלפי בעלי חיים, ובין היתר על צמחונות </a:t>
            </a:r>
            <a:r>
              <a:rPr lang="he-IL" dirty="0">
                <a:cs typeface="Guttman Keren" pitchFamily="2" charset="-79"/>
              </a:rPr>
              <a:t>- ביהדות מקובלת הדעה שעשרה דורות ראשונים של האנושות היו צמחונים. בגן העדן לא הותר לאדם וחווה לאכול בעלי-חיים. רק לאחר חטאי דור המבול, עקב הידרדרותו המוסרית של האדם, התיר האל את אכילת הבשר. </a:t>
            </a:r>
            <a:endParaRPr lang="en-US" dirty="0">
              <a:cs typeface="Guttman Keren" pitchFamily="2" charset="-79"/>
            </a:endParaRPr>
          </a:p>
          <a:p>
            <a:endParaRPr lang="he-IL" dirty="0">
              <a:cs typeface="Guttman Keren" pitchFamily="2" charset="-79"/>
            </a:endParaRPr>
          </a:p>
          <a:p>
            <a:endParaRPr lang="he-IL" dirty="0">
              <a:cs typeface="Guttman Keren" pitchFamily="2" charset="-79"/>
            </a:endParaRPr>
          </a:p>
          <a:p>
            <a:endParaRPr lang="he-IL" dirty="0"/>
          </a:p>
        </p:txBody>
      </p:sp>
      <p:sp>
        <p:nvSpPr>
          <p:cNvPr id="3" name="Title 2"/>
          <p:cNvSpPr>
            <a:spLocks noGrp="1"/>
          </p:cNvSpPr>
          <p:nvPr>
            <p:ph type="title"/>
          </p:nvPr>
        </p:nvSpPr>
        <p:spPr/>
        <p:txBody>
          <a:bodyPr/>
          <a:lstStyle/>
          <a:p>
            <a:endParaRPr lang="he-IL" dirty="0"/>
          </a:p>
        </p:txBody>
      </p:sp>
    </p:spTree>
    <p:extLst>
      <p:ext uri="{BB962C8B-B14F-4D97-AF65-F5344CB8AC3E}">
        <p14:creationId xmlns:p14="http://schemas.microsoft.com/office/powerpoint/2010/main" val="7395981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844824"/>
            <a:ext cx="7408333" cy="4281339"/>
          </a:xfrm>
        </p:spPr>
        <p:txBody>
          <a:bodyPr>
            <a:normAutofit/>
          </a:bodyPr>
          <a:lstStyle/>
          <a:p>
            <a:pPr>
              <a:lnSpc>
                <a:spcPct val="80000"/>
              </a:lnSpc>
              <a:buFontTx/>
              <a:buNone/>
            </a:pPr>
            <a:endParaRPr lang="he-IL" dirty="0"/>
          </a:p>
          <a:p>
            <a:pPr>
              <a:lnSpc>
                <a:spcPct val="80000"/>
              </a:lnSpc>
              <a:buFontTx/>
              <a:buNone/>
            </a:pPr>
            <a:endParaRPr lang="he-IL" dirty="0">
              <a:cs typeface="Guttman Keren" pitchFamily="2" charset="-79"/>
            </a:endParaRPr>
          </a:p>
          <a:p>
            <a:pPr>
              <a:lnSpc>
                <a:spcPct val="80000"/>
              </a:lnSpc>
              <a:buFontTx/>
              <a:buNone/>
            </a:pPr>
            <a:r>
              <a:rPr lang="he-IL" dirty="0">
                <a:cs typeface="Guttman Keren" pitchFamily="2" charset="-79"/>
              </a:rPr>
              <a:t>ייסורים של רבי </a:t>
            </a:r>
            <a:r>
              <a:rPr lang="he-IL" sz="1400" dirty="0">
                <a:solidFill>
                  <a:schemeClr val="accent2"/>
                </a:solidFill>
                <a:cs typeface="Guttman Keren" pitchFamily="2" charset="-79"/>
              </a:rPr>
              <a:t>[יהודה הנשיא]</a:t>
            </a:r>
            <a:r>
              <a:rPr lang="he-IL" dirty="0">
                <a:cs typeface="Guttman Keren" pitchFamily="2" charset="-79"/>
              </a:rPr>
              <a:t> על-ידי מעשה שגרם הוא עצמו באו, ועל ידי מעשה אחר הלכו. </a:t>
            </a:r>
          </a:p>
          <a:p>
            <a:pPr>
              <a:lnSpc>
                <a:spcPct val="80000"/>
              </a:lnSpc>
              <a:buFontTx/>
              <a:buNone/>
            </a:pPr>
            <a:r>
              <a:rPr lang="he-IL" dirty="0">
                <a:cs typeface="Guttman Keren" pitchFamily="2" charset="-79"/>
              </a:rPr>
              <a:t>על ידי מעשה באו, מה הוא? עגל אחד שהוליכו אותו לשחיטה, הלך תלה ראשו בתוך כנף בגדו של רבי ובכה. אמר לו רבי: לֵך, לְכַך נוצרתָ </a:t>
            </a:r>
            <a:r>
              <a:rPr lang="he-IL" sz="1400" dirty="0">
                <a:solidFill>
                  <a:schemeClr val="accent2"/>
                </a:solidFill>
                <a:cs typeface="Guttman Keren" pitchFamily="2" charset="-79"/>
              </a:rPr>
              <a:t>[כלומר, נוצרת כדי שבני-אדם יאכלו את בשרך]</a:t>
            </a:r>
            <a:r>
              <a:rPr lang="he-IL" dirty="0">
                <a:cs typeface="Guttman Keren" pitchFamily="2" charset="-79"/>
              </a:rPr>
              <a:t>. אמרו משמיים: הואיל ואינו מרחם, שיבואו עליו ייסורים. </a:t>
            </a:r>
          </a:p>
          <a:p>
            <a:pPr>
              <a:lnSpc>
                <a:spcPct val="80000"/>
              </a:lnSpc>
              <a:buFontTx/>
              <a:buNone/>
            </a:pPr>
            <a:r>
              <a:rPr lang="he-IL" dirty="0">
                <a:cs typeface="Guttman Keren" pitchFamily="2" charset="-79"/>
              </a:rPr>
              <a:t>ועל-ידי מעשה אחר הלכו ייסוריו. יום אחד הייתה שפחתו של רבי מטאטאה את הבית, היו מונחים שם גורי חולדה והייתה מטאטאה אותם. אמר לה: הניחי להם, הרי כתוב: "ורחמיו על כל מעשיו" </a:t>
            </a:r>
            <a:r>
              <a:rPr lang="he-IL" sz="1400" dirty="0">
                <a:cs typeface="Guttman Keren" pitchFamily="2" charset="-79"/>
              </a:rPr>
              <a:t>(תהילים קמה, ט')</a:t>
            </a:r>
            <a:r>
              <a:rPr lang="he-IL" dirty="0">
                <a:cs typeface="Guttman Keren" pitchFamily="2" charset="-79"/>
              </a:rPr>
              <a:t>. אמרו משמיים: הואיל ומרחם, נרחם עליו. </a:t>
            </a:r>
          </a:p>
          <a:p>
            <a:endParaRPr lang="he-IL" dirty="0"/>
          </a:p>
        </p:txBody>
      </p:sp>
      <p:sp>
        <p:nvSpPr>
          <p:cNvPr id="3" name="Title 2"/>
          <p:cNvSpPr>
            <a:spLocks noGrp="1"/>
          </p:cNvSpPr>
          <p:nvPr>
            <p:ph type="title"/>
          </p:nvPr>
        </p:nvSpPr>
        <p:spPr>
          <a:xfrm>
            <a:off x="457200" y="338328"/>
            <a:ext cx="8229600" cy="1938544"/>
          </a:xfrm>
        </p:spPr>
        <p:txBody>
          <a:bodyPr>
            <a:noAutofit/>
          </a:bodyPr>
          <a:lstStyle/>
          <a:p>
            <a:pPr>
              <a:lnSpc>
                <a:spcPct val="80000"/>
              </a:lnSpc>
              <a:spcBef>
                <a:spcPct val="20000"/>
              </a:spcBef>
            </a:pPr>
            <a:r>
              <a:rPr lang="he-IL" sz="2400" dirty="0">
                <a:solidFill>
                  <a:schemeClr val="tx2"/>
                </a:solidFill>
                <a:cs typeface="David Transparent" pitchFamily="2" charset="-79"/>
              </a:rPr>
              <a:t>רבי יהודה הנשיא, עורך המשנה, המכונה "רבנו הקדוש", או פשוט "רבי", שימש כנשיא יהודה לפני 1,800 שנים, וזכה להערצת בני דורו והדורות שלאחריו, עד ימינו. </a:t>
            </a:r>
            <a:br>
              <a:rPr lang="he-IL" sz="2400" dirty="0">
                <a:solidFill>
                  <a:schemeClr val="tx2"/>
                </a:solidFill>
                <a:cs typeface="David Transparent" pitchFamily="2" charset="-79"/>
              </a:rPr>
            </a:br>
            <a:r>
              <a:rPr lang="he-IL" sz="2400" dirty="0">
                <a:solidFill>
                  <a:schemeClr val="tx2"/>
                </a:solidFill>
                <a:cs typeface="David Transparent" pitchFamily="2" charset="-79"/>
              </a:rPr>
              <a:t>במקומות שונים מסופר שעברו עליו 13 שנים קשות, שבהן התייסר מכאבי שיניים טורדניים. התלמוד מספר על כך:</a:t>
            </a:r>
          </a:p>
        </p:txBody>
      </p:sp>
    </p:spTree>
    <p:extLst>
      <p:ext uri="{BB962C8B-B14F-4D97-AF65-F5344CB8AC3E}">
        <p14:creationId xmlns:p14="http://schemas.microsoft.com/office/powerpoint/2010/main" val="40137423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hlinkClick r:id="rId2"/>
              </a:rPr>
              <a:t>https://www.ted.com/talks/carl_safina_what_are_animals_thinking_and_feeling</a:t>
            </a:r>
            <a:endParaRPr lang="he-IL" dirty="0"/>
          </a:p>
          <a:p>
            <a:r>
              <a:rPr lang="he-IL" dirty="0">
                <a:cs typeface="David Transparent" pitchFamily="2" charset="-79"/>
              </a:rPr>
              <a:t>קטעים לקריאה ודיון בקבוצה</a:t>
            </a:r>
          </a:p>
        </p:txBody>
      </p:sp>
      <p:sp>
        <p:nvSpPr>
          <p:cNvPr id="3" name="Title 2"/>
          <p:cNvSpPr>
            <a:spLocks noGrp="1"/>
          </p:cNvSpPr>
          <p:nvPr>
            <p:ph type="title"/>
          </p:nvPr>
        </p:nvSpPr>
        <p:spPr>
          <a:xfrm>
            <a:off x="467544" y="692696"/>
            <a:ext cx="8229600" cy="1252728"/>
          </a:xfrm>
        </p:spPr>
        <p:txBody>
          <a:bodyPr>
            <a:noAutofit/>
          </a:bodyPr>
          <a:lstStyle/>
          <a:p>
            <a:r>
              <a:rPr lang="he-IL" sz="3600" dirty="0">
                <a:solidFill>
                  <a:schemeClr val="tx2"/>
                </a:solidFill>
                <a:cs typeface="David Transparent" pitchFamily="2" charset="-79"/>
              </a:rPr>
              <a:t>עולמם הרגשי של בעלי החיים – האם ומדוע שאלה זו חשובה לעניין צער בעלי חיים ו/או זכויות בעלי חיים</a:t>
            </a:r>
          </a:p>
        </p:txBody>
      </p:sp>
    </p:spTree>
    <p:extLst>
      <p:ext uri="{BB962C8B-B14F-4D97-AF65-F5344CB8AC3E}">
        <p14:creationId xmlns:p14="http://schemas.microsoft.com/office/powerpoint/2010/main" val="27923234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060848"/>
            <a:ext cx="7408333" cy="4065315"/>
          </a:xfrm>
        </p:spPr>
        <p:txBody>
          <a:bodyPr/>
          <a:lstStyle/>
          <a:p>
            <a:r>
              <a:rPr lang="he-IL" dirty="0">
                <a:cs typeface="David Transparent" pitchFamily="2" charset="-79"/>
              </a:rPr>
              <a:t>"</a:t>
            </a:r>
            <a:r>
              <a:rPr lang="he-IL" i="1" dirty="0">
                <a:cs typeface="David Transparent" pitchFamily="2" charset="-79"/>
              </a:rPr>
              <a:t>בני אדם מתנהגים לעתים קרובות כאילו דבר הדומה לנו ראוי לכבוד יותר מדבר שאינו דומה לנו...נראה שהרעיון הבסיסי הוא שאם יצור אינו חש כאב באותו אופן שאדם חש אותו, מותר להכאיב לו...אשליית השוני נשמרת מתוך חשש שמציאת דמיון תיצור חובה להעניק כבוד ואולי אפילו שוויון</a:t>
            </a:r>
            <a:r>
              <a:rPr lang="he-IL" dirty="0">
                <a:cs typeface="David Transparent" pitchFamily="2" charset="-79"/>
              </a:rPr>
              <a:t>." (ג' מאסון, ס' מקארתי, "כשפילים בוכים – חיי הרגש של בעלי חיים", עמ' 233, 1996, הוצאת מחברות לספרות).</a:t>
            </a:r>
          </a:p>
        </p:txBody>
      </p:sp>
      <p:sp>
        <p:nvSpPr>
          <p:cNvPr id="3" name="Title 2"/>
          <p:cNvSpPr>
            <a:spLocks noGrp="1"/>
          </p:cNvSpPr>
          <p:nvPr>
            <p:ph type="title"/>
          </p:nvPr>
        </p:nvSpPr>
        <p:spPr/>
        <p:txBody>
          <a:bodyPr/>
          <a:lstStyle/>
          <a:p>
            <a:endParaRPr lang="he-IL"/>
          </a:p>
        </p:txBody>
      </p:sp>
    </p:spTree>
    <p:extLst>
      <p:ext uri="{BB962C8B-B14F-4D97-AF65-F5344CB8AC3E}">
        <p14:creationId xmlns:p14="http://schemas.microsoft.com/office/powerpoint/2010/main" val="33605948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348880"/>
            <a:ext cx="7408333" cy="3777283"/>
          </a:xfrm>
        </p:spPr>
        <p:txBody>
          <a:bodyPr/>
          <a:lstStyle/>
          <a:p>
            <a:r>
              <a:rPr lang="he-IL" dirty="0">
                <a:cs typeface="David Transparent" pitchFamily="2" charset="-79"/>
              </a:rPr>
              <a:t>מן הראוי להבין, כי בין אם לשיטת "צער בעלי חיים" ובין אם לשיטת "זכויות בעלי חיים", הרי שמדובר ביצורים שמוטלת על החברה חובה גדולה להבטיח שמירה עליהם, דווקא משום חוסר היכולת שלהם לדרוש את זכויותיהם. בדומה, אנו במקצוע שלנו, יכולים להתחבר לטענה זו גם בנוגע לאוכלוסיות רבות עימן אנו עובדים. </a:t>
            </a:r>
          </a:p>
        </p:txBody>
      </p:sp>
      <p:sp>
        <p:nvSpPr>
          <p:cNvPr id="3" name="Title 2"/>
          <p:cNvSpPr>
            <a:spLocks noGrp="1"/>
          </p:cNvSpPr>
          <p:nvPr>
            <p:ph type="title"/>
          </p:nvPr>
        </p:nvSpPr>
        <p:spPr/>
        <p:txBody>
          <a:bodyPr/>
          <a:lstStyle/>
          <a:p>
            <a:endParaRPr lang="he-IL"/>
          </a:p>
        </p:txBody>
      </p:sp>
    </p:spTree>
    <p:extLst>
      <p:ext uri="{BB962C8B-B14F-4D97-AF65-F5344CB8AC3E}">
        <p14:creationId xmlns:p14="http://schemas.microsoft.com/office/powerpoint/2010/main" val="10642328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556792"/>
            <a:ext cx="7408333" cy="4569371"/>
          </a:xfrm>
        </p:spPr>
        <p:txBody>
          <a:bodyPr/>
          <a:lstStyle/>
          <a:p>
            <a:r>
              <a:rPr lang="he-IL" dirty="0">
                <a:cs typeface="David Transparent" pitchFamily="2" charset="-79"/>
              </a:rPr>
              <a:t>בעיות נפוצות המעוררות דילמות שונות: </a:t>
            </a:r>
          </a:p>
          <a:p>
            <a:r>
              <a:rPr lang="he-IL" dirty="0">
                <a:cs typeface="David Transparent" pitchFamily="2" charset="-79"/>
              </a:rPr>
              <a:t>פרשנות רחבה למונח התעללות ולמונח אכזריות</a:t>
            </a:r>
          </a:p>
          <a:p>
            <a:r>
              <a:rPr lang="he-IL" dirty="0">
                <a:cs typeface="David Transparent" pitchFamily="2" charset="-79"/>
              </a:rPr>
              <a:t>פרשנות למונח בעלי חיים </a:t>
            </a:r>
          </a:p>
          <a:p>
            <a:r>
              <a:rPr lang="he-IL" dirty="0">
                <a:cs typeface="David Transparent" pitchFamily="2" charset="-79"/>
              </a:rPr>
              <a:t>תפיסות שונות (המשתנות מחברה לחברה, תרבות לתרבות, מדינה למדינה)</a:t>
            </a:r>
          </a:p>
          <a:p>
            <a:endParaRPr lang="he-IL" dirty="0"/>
          </a:p>
        </p:txBody>
      </p:sp>
      <p:sp>
        <p:nvSpPr>
          <p:cNvPr id="3" name="Title 2"/>
          <p:cNvSpPr>
            <a:spLocks noGrp="1"/>
          </p:cNvSpPr>
          <p:nvPr>
            <p:ph type="title"/>
          </p:nvPr>
        </p:nvSpPr>
        <p:spPr/>
        <p:txBody>
          <a:bodyPr/>
          <a:lstStyle/>
          <a:p>
            <a:endParaRPr lang="he-IL"/>
          </a:p>
        </p:txBody>
      </p:sp>
    </p:spTree>
    <p:extLst>
      <p:ext uri="{BB962C8B-B14F-4D97-AF65-F5344CB8AC3E}">
        <p14:creationId xmlns:p14="http://schemas.microsoft.com/office/powerpoint/2010/main" val="773592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700808"/>
            <a:ext cx="7408333" cy="4425355"/>
          </a:xfrm>
        </p:spPr>
        <p:txBody>
          <a:bodyPr>
            <a:normAutofit/>
          </a:bodyPr>
          <a:lstStyle/>
          <a:p>
            <a:r>
              <a:rPr lang="en-US" dirty="0">
                <a:hlinkClick r:id="rId2"/>
              </a:rPr>
              <a:t>http://www.nevo.co.il/Law_html/law01/p200m2_002.htm</a:t>
            </a:r>
            <a:endParaRPr lang="he-IL" dirty="0"/>
          </a:p>
          <a:p>
            <a:pPr marL="0" indent="0">
              <a:buNone/>
            </a:pPr>
            <a:endParaRPr lang="he-IL" dirty="0"/>
          </a:p>
          <a:p>
            <a:r>
              <a:rPr lang="he-IL" dirty="0">
                <a:cs typeface="David Transparent" pitchFamily="2" charset="-79"/>
              </a:rPr>
              <a:t>מתוך דברי ההסבר להצעת החוק: "</a:t>
            </a:r>
            <a:r>
              <a:rPr lang="he-IL" i="1" dirty="0">
                <a:cs typeface="David Transparent" pitchFamily="2" charset="-79"/>
              </a:rPr>
              <a:t>חוק צער בעלי חיים (הגנה על בעלי חיים), התשנ"ד-1994 (להלן – החוק), נחקק במטרה ליצור את המסגרת החוקית הכוללת והמקיפה להגנה על </a:t>
            </a:r>
            <a:r>
              <a:rPr lang="he-IL" i="1" u="sng" dirty="0">
                <a:cs typeface="David Transparent" pitchFamily="2" charset="-79"/>
              </a:rPr>
              <a:t>רווחת</a:t>
            </a:r>
            <a:r>
              <a:rPr lang="he-IL" i="1" dirty="0">
                <a:cs typeface="David Transparent" pitchFamily="2" charset="-79"/>
              </a:rPr>
              <a:t> בעלי החיים. תכלית החוק היא להגן על בעלי החיים </a:t>
            </a:r>
            <a:r>
              <a:rPr lang="he-IL" i="1" u="sng" dirty="0">
                <a:cs typeface="David Transparent" pitchFamily="2" charset="-79"/>
              </a:rPr>
              <a:t>המוחזקים בידי האדם ובאחריותו</a:t>
            </a:r>
            <a:r>
              <a:rPr lang="he-IL" i="1" dirty="0">
                <a:cs typeface="David Transparent" pitchFamily="2" charset="-79"/>
              </a:rPr>
              <a:t>, ולהבטיח כי ככל שנדרשת פגיעה בבעלי החיים, היא נעשית </a:t>
            </a:r>
            <a:r>
              <a:rPr lang="he-IL" i="1" u="sng" dirty="0">
                <a:cs typeface="David Transparent" pitchFamily="2" charset="-79"/>
              </a:rPr>
              <a:t>לתכלית אנושית ראויה ובאופן מידתי</a:t>
            </a:r>
            <a:r>
              <a:rPr lang="he-IL" u="sng" dirty="0">
                <a:cs typeface="David Transparent" pitchFamily="2" charset="-79"/>
              </a:rPr>
              <a:t> </a:t>
            </a:r>
            <a:r>
              <a:rPr lang="he-IL" i="1" dirty="0">
                <a:cs typeface="David Transparent" pitchFamily="2" charset="-79"/>
              </a:rPr>
              <a:t>(רע"א 1684/96 עמותת תנו לחיות לחיות נ' מפעלי נופש חמת גדר בע"מ, פד' נא (3) 832, בעמודים 854-853 ,868)".</a:t>
            </a:r>
          </a:p>
        </p:txBody>
      </p:sp>
      <p:sp>
        <p:nvSpPr>
          <p:cNvPr id="3" name="Title 2"/>
          <p:cNvSpPr>
            <a:spLocks noGrp="1"/>
          </p:cNvSpPr>
          <p:nvPr>
            <p:ph type="title"/>
          </p:nvPr>
        </p:nvSpPr>
        <p:spPr/>
        <p:txBody>
          <a:bodyPr>
            <a:normAutofit fontScale="90000"/>
          </a:bodyPr>
          <a:lstStyle/>
          <a:p>
            <a:r>
              <a:rPr lang="he-IL" dirty="0">
                <a:solidFill>
                  <a:schemeClr val="tx2"/>
                </a:solidFill>
                <a:cs typeface="David Transparent" pitchFamily="2" charset="-79"/>
              </a:rPr>
              <a:t>חוק צער בעלי חיים (הגנה על בעלי חיים), התשנ"ד - 1994</a:t>
            </a:r>
          </a:p>
        </p:txBody>
      </p:sp>
    </p:spTree>
    <p:extLst>
      <p:ext uri="{BB962C8B-B14F-4D97-AF65-F5344CB8AC3E}">
        <p14:creationId xmlns:p14="http://schemas.microsoft.com/office/powerpoint/2010/main" val="28892008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268760"/>
            <a:ext cx="7408333" cy="4857403"/>
          </a:xfrm>
        </p:spPr>
        <p:txBody>
          <a:bodyPr>
            <a:normAutofit lnSpcReduction="10000"/>
          </a:bodyPr>
          <a:lstStyle/>
          <a:p>
            <a:r>
              <a:rPr lang="he-IL" dirty="0">
                <a:cs typeface="David Transparent" pitchFamily="2" charset="-79"/>
              </a:rPr>
              <a:t>תקנות צער בעלי חיים (הגנה על בעלי חיים) (החזקה שלא לצרכים חקלאיים), תשס"ט – 2009</a:t>
            </a:r>
          </a:p>
          <a:p>
            <a:pPr marL="0" indent="0">
              <a:buNone/>
            </a:pPr>
            <a:r>
              <a:rPr lang="en-US" dirty="0">
                <a:cs typeface="David Transparent" pitchFamily="2" charset="-79"/>
                <a:hlinkClick r:id="rId2"/>
              </a:rPr>
              <a:t>http://www.nevo.co.il/law_word/Law06/tak-6807.pdf</a:t>
            </a:r>
            <a:endParaRPr lang="he-IL" dirty="0">
              <a:cs typeface="David Transparent" pitchFamily="2" charset="-79"/>
            </a:endParaRPr>
          </a:p>
          <a:p>
            <a:pPr marL="0" indent="0">
              <a:buNone/>
            </a:pPr>
            <a:endParaRPr lang="he-IL" dirty="0">
              <a:cs typeface="David Transparent" pitchFamily="2" charset="-79"/>
            </a:endParaRPr>
          </a:p>
          <a:p>
            <a:r>
              <a:rPr lang="he-IL" dirty="0">
                <a:cs typeface="David Transparent" pitchFamily="2" charset="-79"/>
              </a:rPr>
              <a:t>החוק והתקנות חלים גם על חיות בר (כאמור – בעלי חוליות). בתקנות נראה שעיקר המטרה היא הגנה על בעלי חיים בחזקת ובאחריות בני אדם (ראה ס' 2 לתקנות).</a:t>
            </a:r>
          </a:p>
          <a:p>
            <a:endParaRPr lang="he-IL" dirty="0">
              <a:cs typeface="David Transparent" pitchFamily="2" charset="-79"/>
            </a:endParaRPr>
          </a:p>
          <a:p>
            <a:r>
              <a:rPr lang="he-IL" dirty="0">
                <a:cs typeface="David Transparent" pitchFamily="2" charset="-79"/>
              </a:rPr>
              <a:t>במאמר מוסגר – החוק להגנת חיות הבר, המתייחס בעיקר לאיסור על ציד (לרבות פגיעה בשלמותה או חירותה של החיה), לא חל על דגים.</a:t>
            </a:r>
          </a:p>
          <a:p>
            <a:pPr marL="0" indent="0">
              <a:buNone/>
            </a:pPr>
            <a:r>
              <a:rPr lang="en-US" dirty="0">
                <a:cs typeface="David Transparent" pitchFamily="2" charset="-79"/>
              </a:rPr>
              <a:t>http://www.nevo.co.il/law_html/Law01/093_001.htm</a:t>
            </a:r>
            <a:endParaRPr lang="he-IL" dirty="0">
              <a:cs typeface="David Transparent" pitchFamily="2" charset="-79"/>
            </a:endParaRPr>
          </a:p>
          <a:p>
            <a:endParaRPr lang="he-IL" dirty="0">
              <a:cs typeface="David Transparent" pitchFamily="2" charset="-79"/>
            </a:endParaRPr>
          </a:p>
          <a:p>
            <a:pPr marL="0" indent="0">
              <a:buNone/>
            </a:pPr>
            <a:endParaRPr lang="he-IL" dirty="0">
              <a:cs typeface="David Transparent" pitchFamily="2" charset="-79"/>
            </a:endParaRPr>
          </a:p>
        </p:txBody>
      </p:sp>
      <p:sp>
        <p:nvSpPr>
          <p:cNvPr id="3" name="Title 2"/>
          <p:cNvSpPr>
            <a:spLocks noGrp="1"/>
          </p:cNvSpPr>
          <p:nvPr>
            <p:ph type="title"/>
          </p:nvPr>
        </p:nvSpPr>
        <p:spPr/>
        <p:txBody>
          <a:bodyPr/>
          <a:lstStyle/>
          <a:p>
            <a:endParaRPr lang="he-IL" dirty="0"/>
          </a:p>
        </p:txBody>
      </p:sp>
    </p:spTree>
    <p:extLst>
      <p:ext uri="{BB962C8B-B14F-4D97-AF65-F5344CB8AC3E}">
        <p14:creationId xmlns:p14="http://schemas.microsoft.com/office/powerpoint/2010/main" val="1394324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772816"/>
            <a:ext cx="7408333" cy="4353347"/>
          </a:xfrm>
        </p:spPr>
        <p:txBody>
          <a:bodyPr/>
          <a:lstStyle/>
          <a:p>
            <a:pPr marL="0" indent="0">
              <a:buNone/>
            </a:pPr>
            <a:r>
              <a:rPr lang="he-IL" dirty="0">
                <a:cs typeface="David Transparent" pitchFamily="2" charset="-79"/>
              </a:rPr>
              <a:t>מעמדם של המטפלים בעזרת בעלי חיים בישראל:</a:t>
            </a:r>
          </a:p>
          <a:p>
            <a:r>
              <a:rPr lang="he-IL" dirty="0">
                <a:cs typeface="David Transparent" pitchFamily="2" charset="-79"/>
              </a:rPr>
              <a:t>עדיין לא מוכרים כמטפלים, אין הכרה רשמית. גם לא משתייכים למקצועות הטיפול בהבעה וביצירה. אינטרסים שונים שולטים בתחום והמצב כרגע לא משתנה.</a:t>
            </a:r>
          </a:p>
          <a:p>
            <a:r>
              <a:rPr lang="he-IL" dirty="0">
                <a:cs typeface="David Transparent" pitchFamily="2" charset="-79"/>
              </a:rPr>
              <a:t>תחום פרוץ יחסית, לא מעוגן. אין הכרח או חובה להיות חלק מאיגוד מקצועי (קיימים שניים כרגע)</a:t>
            </a:r>
          </a:p>
          <a:p>
            <a:r>
              <a:rPr lang="he-IL" dirty="0">
                <a:cs typeface="David Transparent" pitchFamily="2" charset="-79"/>
              </a:rPr>
              <a:t>אין קוד אתי שחל באופן גורף ומחייב</a:t>
            </a:r>
          </a:p>
          <a:p>
            <a:pPr marL="0" indent="0">
              <a:buNone/>
            </a:pPr>
            <a:endParaRPr lang="he-IL" dirty="0">
              <a:cs typeface="David Transparent" pitchFamily="2" charset="-79"/>
            </a:endParaRPr>
          </a:p>
          <a:p>
            <a:pPr marL="0" indent="0">
              <a:buNone/>
            </a:pPr>
            <a:r>
              <a:rPr lang="he-IL" dirty="0">
                <a:cs typeface="David Transparent" pitchFamily="2" charset="-79"/>
              </a:rPr>
              <a:t>אז האם יש לנו חובה אתית, או לא?....</a:t>
            </a:r>
          </a:p>
          <a:p>
            <a:endParaRPr lang="he-IL" dirty="0"/>
          </a:p>
          <a:p>
            <a:pPr marL="0" indent="0">
              <a:buNone/>
            </a:pPr>
            <a:endParaRPr lang="he-IL" dirty="0"/>
          </a:p>
        </p:txBody>
      </p:sp>
      <p:sp>
        <p:nvSpPr>
          <p:cNvPr id="3" name="Title 2"/>
          <p:cNvSpPr>
            <a:spLocks noGrp="1"/>
          </p:cNvSpPr>
          <p:nvPr>
            <p:ph type="title"/>
          </p:nvPr>
        </p:nvSpPr>
        <p:spPr/>
        <p:txBody>
          <a:bodyPr>
            <a:normAutofit fontScale="90000"/>
          </a:bodyPr>
          <a:lstStyle/>
          <a:p>
            <a:r>
              <a:rPr lang="he-IL" dirty="0">
                <a:solidFill>
                  <a:schemeClr val="tx2"/>
                </a:solidFill>
                <a:cs typeface="David Transparent" pitchFamily="2" charset="-79"/>
              </a:rPr>
              <a:t>2. </a:t>
            </a:r>
            <a:r>
              <a:rPr lang="he-IL" u="sng" dirty="0">
                <a:solidFill>
                  <a:schemeClr val="tx2"/>
                </a:solidFill>
                <a:cs typeface="David Transparent" pitchFamily="2" charset="-79"/>
              </a:rPr>
              <a:t>האם למטפלים בעזרת בע"ח יש קוד אתי</a:t>
            </a:r>
            <a:r>
              <a:rPr lang="he-IL" dirty="0">
                <a:solidFill>
                  <a:schemeClr val="tx2"/>
                </a:solidFill>
                <a:cs typeface="David Transparent" pitchFamily="2" charset="-79"/>
              </a:rPr>
              <a:t>?...</a:t>
            </a:r>
          </a:p>
        </p:txBody>
      </p:sp>
    </p:spTree>
    <p:extLst>
      <p:ext uri="{BB962C8B-B14F-4D97-AF65-F5344CB8AC3E}">
        <p14:creationId xmlns:p14="http://schemas.microsoft.com/office/powerpoint/2010/main" val="2070851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he-IL" dirty="0">
                <a:cs typeface="David Transparent" pitchFamily="2" charset="-79"/>
              </a:rPr>
              <a:t>דוגמאות של פסקי דין שונים מהשנים האחרונות בישראל</a:t>
            </a:r>
          </a:p>
          <a:p>
            <a:r>
              <a:rPr lang="he-IL" dirty="0">
                <a:cs typeface="David Transparent" pitchFamily="2" charset="-79"/>
              </a:rPr>
              <a:t>קטעים מספרו של עו"ד גיל יוחננוף – "דיני בעלי חיים".</a:t>
            </a:r>
          </a:p>
          <a:p>
            <a:r>
              <a:rPr lang="he-IL" dirty="0">
                <a:cs typeface="David Transparent" pitchFamily="2" charset="-79"/>
              </a:rPr>
              <a:t>דיון בקבוצה</a:t>
            </a:r>
          </a:p>
        </p:txBody>
      </p:sp>
      <p:sp>
        <p:nvSpPr>
          <p:cNvPr id="3" name="Title 2"/>
          <p:cNvSpPr>
            <a:spLocks noGrp="1"/>
          </p:cNvSpPr>
          <p:nvPr>
            <p:ph type="title"/>
          </p:nvPr>
        </p:nvSpPr>
        <p:spPr>
          <a:xfrm>
            <a:off x="457200" y="548680"/>
            <a:ext cx="8229600" cy="1042376"/>
          </a:xfrm>
        </p:spPr>
        <p:txBody>
          <a:bodyPr>
            <a:noAutofit/>
          </a:bodyPr>
          <a:lstStyle/>
          <a:p>
            <a:br>
              <a:rPr lang="he-IL" sz="3600" dirty="0">
                <a:solidFill>
                  <a:schemeClr val="tx2"/>
                </a:solidFill>
                <a:cs typeface="David Transparent" pitchFamily="2" charset="-79"/>
              </a:rPr>
            </a:br>
            <a:r>
              <a:rPr lang="he-IL" sz="3600" dirty="0">
                <a:solidFill>
                  <a:schemeClr val="tx2"/>
                </a:solidFill>
                <a:cs typeface="David Transparent" pitchFamily="2" charset="-79"/>
              </a:rPr>
              <a:t>סקירת פסיקה בישראל והמצב המשפטי כיום בנוגע לחוק צער בעלי חיים</a:t>
            </a:r>
          </a:p>
        </p:txBody>
      </p:sp>
    </p:spTree>
    <p:extLst>
      <p:ext uri="{BB962C8B-B14F-4D97-AF65-F5344CB8AC3E}">
        <p14:creationId xmlns:p14="http://schemas.microsoft.com/office/powerpoint/2010/main" val="38099698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he-IL" dirty="0">
                <a:cs typeface="David Transparent" pitchFamily="2" charset="-79"/>
              </a:rPr>
              <a:t>פסק דין שניתן ממש לאחרונה בבית המשפט השלום בעכו – מקרה של אדם שהתעלל בארנבון, ובית המשפט גזר עליו 9 חודשי מאסר בפועל. </a:t>
            </a:r>
            <a:r>
              <a:rPr lang="en-US" dirty="0">
                <a:cs typeface="David Transparent" pitchFamily="2" charset="-79"/>
                <a:hlinkClick r:id="rId2"/>
              </a:rPr>
              <a:t>http://www.ynet.co.il/articles/0,7340,L-4769369,00.html</a:t>
            </a:r>
            <a:endParaRPr lang="he-IL">
              <a:cs typeface="David Transparent" pitchFamily="2" charset="-79"/>
            </a:endParaRPr>
          </a:p>
          <a:p>
            <a:endParaRPr lang="he-IL"/>
          </a:p>
        </p:txBody>
      </p:sp>
      <p:sp>
        <p:nvSpPr>
          <p:cNvPr id="3" name="Title 2"/>
          <p:cNvSpPr>
            <a:spLocks noGrp="1"/>
          </p:cNvSpPr>
          <p:nvPr>
            <p:ph type="title"/>
          </p:nvPr>
        </p:nvSpPr>
        <p:spPr/>
        <p:txBody>
          <a:bodyPr/>
          <a:lstStyle/>
          <a:p>
            <a:endParaRPr lang="he-IL"/>
          </a:p>
        </p:txBody>
      </p:sp>
    </p:spTree>
    <p:extLst>
      <p:ext uri="{BB962C8B-B14F-4D97-AF65-F5344CB8AC3E}">
        <p14:creationId xmlns:p14="http://schemas.microsoft.com/office/powerpoint/2010/main" val="3437380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340768"/>
            <a:ext cx="7408333" cy="4785395"/>
          </a:xfrm>
        </p:spPr>
        <p:txBody>
          <a:bodyPr>
            <a:normAutofit/>
          </a:bodyPr>
          <a:lstStyle/>
          <a:p>
            <a:endParaRPr lang="he-IL" dirty="0">
              <a:cs typeface="David Transparent" pitchFamily="2" charset="-79"/>
            </a:endParaRPr>
          </a:p>
          <a:p>
            <a:r>
              <a:rPr lang="he-IL" dirty="0">
                <a:cs typeface="David Transparent" pitchFamily="2" charset="-79"/>
              </a:rPr>
              <a:t>לפי מילון ספיר, חיית מחמד: "</a:t>
            </a:r>
            <a:r>
              <a:rPr lang="he-IL" i="1" dirty="0">
                <a:cs typeface="David Transparent" pitchFamily="2" charset="-79"/>
              </a:rPr>
              <a:t>חיית בית לחברה ולשעשוע</a:t>
            </a:r>
            <a:r>
              <a:rPr lang="he-IL" dirty="0">
                <a:cs typeface="David Transparent" pitchFamily="2" charset="-79"/>
              </a:rPr>
              <a:t>".</a:t>
            </a:r>
          </a:p>
          <a:p>
            <a:endParaRPr lang="he-IL" dirty="0">
              <a:cs typeface="David Transparent" pitchFamily="2" charset="-79"/>
            </a:endParaRPr>
          </a:p>
          <a:p>
            <a:r>
              <a:rPr lang="he-IL" dirty="0">
                <a:cs typeface="David Transparent" pitchFamily="2" charset="-79"/>
              </a:rPr>
              <a:t>הגדרת חיית מחמד לפי ויקיפדיה:</a:t>
            </a:r>
          </a:p>
          <a:p>
            <a:r>
              <a:rPr lang="he-IL" i="1" dirty="0">
                <a:cs typeface="David Transparent" pitchFamily="2" charset="-79"/>
              </a:rPr>
              <a:t>"חיית מחמד או "חיית שעשועים" היא בעל חיים המגודל על ידי האדם שלא לשם תועלת של רווח כלכלי או עזר בעבודה, אלא בשל יופיו או על מנת לספק חברה, ושהגדרתו כ"חיית מחמד" </a:t>
            </a:r>
            <a:r>
              <a:rPr lang="he-IL" b="1" i="1" u="sng" dirty="0">
                <a:cs typeface="David Transparent" pitchFamily="2" charset="-79"/>
              </a:rPr>
              <a:t>מקובלת בחברה</a:t>
            </a:r>
            <a:r>
              <a:rPr lang="he-IL" i="1" dirty="0">
                <a:cs typeface="David Transparent" pitchFamily="2" charset="-79"/>
              </a:rPr>
              <a:t>."</a:t>
            </a:r>
          </a:p>
          <a:p>
            <a:endParaRPr lang="he-IL" dirty="0"/>
          </a:p>
          <a:p>
            <a:endParaRPr lang="he-IL" dirty="0"/>
          </a:p>
          <a:p>
            <a:endParaRPr lang="he-IL" dirty="0"/>
          </a:p>
        </p:txBody>
      </p:sp>
      <p:sp>
        <p:nvSpPr>
          <p:cNvPr id="3" name="Title 2"/>
          <p:cNvSpPr>
            <a:spLocks noGrp="1"/>
          </p:cNvSpPr>
          <p:nvPr>
            <p:ph type="title"/>
          </p:nvPr>
        </p:nvSpPr>
        <p:spPr/>
        <p:txBody>
          <a:bodyPr/>
          <a:lstStyle/>
          <a:p>
            <a:r>
              <a:rPr lang="he-IL" dirty="0">
                <a:solidFill>
                  <a:schemeClr val="tx2"/>
                </a:solidFill>
                <a:cs typeface="David Transparent" pitchFamily="2" charset="-79"/>
              </a:rPr>
              <a:t>חיות מחמד</a:t>
            </a:r>
          </a:p>
        </p:txBody>
      </p:sp>
    </p:spTree>
    <p:extLst>
      <p:ext uri="{BB962C8B-B14F-4D97-AF65-F5344CB8AC3E}">
        <p14:creationId xmlns:p14="http://schemas.microsoft.com/office/powerpoint/2010/main" val="128858258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132856"/>
            <a:ext cx="7408333" cy="3993307"/>
          </a:xfrm>
        </p:spPr>
        <p:txBody>
          <a:bodyPr>
            <a:normAutofit/>
          </a:bodyPr>
          <a:lstStyle/>
          <a:p>
            <a:r>
              <a:rPr lang="he-IL" dirty="0">
                <a:cs typeface="David Transparent" pitchFamily="2" charset="-79"/>
              </a:rPr>
              <a:t>מבחינת חוק צער בעלי חיים, מניעת אכזריות צריכה לחול הן על "בהמות" והן על חיות מחמד.</a:t>
            </a:r>
          </a:p>
          <a:p>
            <a:r>
              <a:rPr lang="he-IL" dirty="0">
                <a:cs typeface="David Transparent" pitchFamily="2" charset="-79"/>
              </a:rPr>
              <a:t>חיות מחמד – גם קניין של בעליהן וגם בני משפחה. יש מימד רגשי לצד המימד הפורמלי.</a:t>
            </a:r>
          </a:p>
          <a:p>
            <a:r>
              <a:rPr lang="he-IL" dirty="0">
                <a:cs typeface="David Transparent" pitchFamily="2" charset="-79"/>
              </a:rPr>
              <a:t>גם לגבי חיות מחמד – יש תפיסות ופרשנויות שונות. הרגשות המתעוררים בבני אדם שונים ביחס לניסויים בכלב או חתול במעבדה, יהיו שונים לעומת ניסויים המתקיימים בארנבונים, עכברים, שרקנים ועוד. </a:t>
            </a:r>
          </a:p>
          <a:p>
            <a:endParaRPr lang="he-IL" dirty="0"/>
          </a:p>
        </p:txBody>
      </p:sp>
      <p:sp>
        <p:nvSpPr>
          <p:cNvPr id="3" name="Title 2"/>
          <p:cNvSpPr>
            <a:spLocks noGrp="1"/>
          </p:cNvSpPr>
          <p:nvPr>
            <p:ph type="title"/>
          </p:nvPr>
        </p:nvSpPr>
        <p:spPr/>
        <p:txBody>
          <a:bodyPr/>
          <a:lstStyle/>
          <a:p>
            <a:endParaRPr lang="he-IL"/>
          </a:p>
        </p:txBody>
      </p:sp>
    </p:spTree>
    <p:extLst>
      <p:ext uri="{BB962C8B-B14F-4D97-AF65-F5344CB8AC3E}">
        <p14:creationId xmlns:p14="http://schemas.microsoft.com/office/powerpoint/2010/main" val="412126311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700808"/>
            <a:ext cx="7408333" cy="4425355"/>
          </a:xfrm>
        </p:spPr>
        <p:txBody>
          <a:bodyPr>
            <a:normAutofit/>
          </a:bodyPr>
          <a:lstStyle/>
          <a:p>
            <a:r>
              <a:rPr lang="he-IL" dirty="0">
                <a:cs typeface="David Transparent" pitchFamily="2" charset="-79"/>
              </a:rPr>
              <a:t>אנחנו יכולים לטפל בצורה הכי נאותה וטובה בחיות המחמד שלנו, לאהוב אותן ולקבל מהן אהבה חזרה, ועדיין:</a:t>
            </a:r>
          </a:p>
          <a:p>
            <a:r>
              <a:rPr lang="he-IL" dirty="0">
                <a:cs typeface="David Transparent" pitchFamily="2" charset="-79"/>
              </a:rPr>
              <a:t>אנחנו (ולא הם) מחליטים היכן ילונו ולאן ילכו</a:t>
            </a:r>
          </a:p>
          <a:p>
            <a:r>
              <a:rPr lang="he-IL" dirty="0">
                <a:cs typeface="David Transparent" pitchFamily="2" charset="-79"/>
              </a:rPr>
              <a:t>אנחנו (ולא הם) מקבלים החלטות לגבי הטיפול הרפואי בהם (לרבות סירוס ועיקור, המתה, ניתוחים וכו').</a:t>
            </a:r>
          </a:p>
          <a:p>
            <a:r>
              <a:rPr lang="he-IL" dirty="0">
                <a:cs typeface="David Transparent" pitchFamily="2" charset="-79"/>
              </a:rPr>
              <a:t>אנחנו (ולא הם) מחליטים לגבי המראה שלהם (תספורות לכלבים, למשל)</a:t>
            </a:r>
          </a:p>
          <a:p>
            <a:r>
              <a:rPr lang="he-IL" dirty="0">
                <a:cs typeface="David Transparent" pitchFamily="2" charset="-79"/>
              </a:rPr>
              <a:t>אנחנו (ולא הם) מחליטים על עצם היותם בשבי..(המשל של איזופוס)</a:t>
            </a:r>
          </a:p>
        </p:txBody>
      </p:sp>
      <p:sp>
        <p:nvSpPr>
          <p:cNvPr id="3" name="Title 2"/>
          <p:cNvSpPr>
            <a:spLocks noGrp="1"/>
          </p:cNvSpPr>
          <p:nvPr>
            <p:ph type="title"/>
          </p:nvPr>
        </p:nvSpPr>
        <p:spPr/>
        <p:txBody>
          <a:bodyPr/>
          <a:lstStyle/>
          <a:p>
            <a:endParaRPr lang="he-IL"/>
          </a:p>
        </p:txBody>
      </p:sp>
    </p:spTree>
    <p:extLst>
      <p:ext uri="{BB962C8B-B14F-4D97-AF65-F5344CB8AC3E}">
        <p14:creationId xmlns:p14="http://schemas.microsoft.com/office/powerpoint/2010/main" val="13467027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628800"/>
            <a:ext cx="7408333" cy="4497363"/>
          </a:xfrm>
        </p:spPr>
        <p:txBody>
          <a:bodyPr>
            <a:normAutofit/>
          </a:bodyPr>
          <a:lstStyle/>
          <a:p>
            <a:r>
              <a:rPr lang="he-IL" dirty="0">
                <a:cs typeface="David Transparent" pitchFamily="2" charset="-79"/>
              </a:rPr>
              <a:t>חוקי צער בעלי חיים ותקנותיהם, והשיח על זכויות בעלי חיים מתייחסים לרוב כלפי בעלי חוליות. בבסיס ההגדרה הקובעת כי בעלי חיים הם בעלי חוליות, עומדות ההנחות שחסרי חוליות הם חסרי תודעה עצמית/תבוניות (היכולת לחוות חוויות מודעות), חסרי רגשות, חסרי כישורים קוגניטיביים, פעולותיהם אינן מכוונות אלא אינסטינקטיביות, ועוד.</a:t>
            </a:r>
          </a:p>
          <a:p>
            <a:r>
              <a:rPr lang="he-IL" dirty="0">
                <a:cs typeface="David Transparent" pitchFamily="2" charset="-79"/>
              </a:rPr>
              <a:t>הנחה זו מעוררת שאלות רבות: מה לגבי עוברים? מה לגבי אנשים בעלי פגם מוחי קשה או בשלב סנילי מתקדם, שהם משוללי תודעה עצמית? מדוע אלה עולים מבחינה מוסרנית על בעלי חיים חסרי חוליות?</a:t>
            </a:r>
          </a:p>
        </p:txBody>
      </p:sp>
      <p:sp>
        <p:nvSpPr>
          <p:cNvPr id="3" name="Title 2"/>
          <p:cNvSpPr>
            <a:spLocks noGrp="1"/>
          </p:cNvSpPr>
          <p:nvPr>
            <p:ph type="title"/>
          </p:nvPr>
        </p:nvSpPr>
        <p:spPr/>
        <p:txBody>
          <a:bodyPr/>
          <a:lstStyle/>
          <a:p>
            <a:r>
              <a:rPr lang="he-IL" dirty="0">
                <a:solidFill>
                  <a:schemeClr val="tx2"/>
                </a:solidFill>
                <a:cs typeface="David Transparent" pitchFamily="2" charset="-79"/>
              </a:rPr>
              <a:t>חסרי חוליות</a:t>
            </a:r>
          </a:p>
        </p:txBody>
      </p:sp>
    </p:spTree>
    <p:extLst>
      <p:ext uri="{BB962C8B-B14F-4D97-AF65-F5344CB8AC3E}">
        <p14:creationId xmlns:p14="http://schemas.microsoft.com/office/powerpoint/2010/main" val="143300897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88840"/>
            <a:ext cx="7408333" cy="4137323"/>
          </a:xfrm>
        </p:spPr>
        <p:txBody>
          <a:bodyPr>
            <a:normAutofit fontScale="92500" lnSpcReduction="10000"/>
          </a:bodyPr>
          <a:lstStyle/>
          <a:p>
            <a:r>
              <a:rPr lang="he-IL" dirty="0">
                <a:cs typeface="David Transparent" pitchFamily="2" charset="-79"/>
              </a:rPr>
              <a:t>אלברט שוויצר דיבר על "קדושת החיים" ו"כיבוד החיים", ביחס לכל היצורים החיים: </a:t>
            </a:r>
          </a:p>
          <a:p>
            <a:pPr marL="0" indent="0">
              <a:buNone/>
            </a:pPr>
            <a:r>
              <a:rPr lang="he-IL" b="1" dirty="0">
                <a:cs typeface="David Transparent" pitchFamily="2" charset="-79"/>
              </a:rPr>
              <a:t>"</a:t>
            </a:r>
            <a:r>
              <a:rPr lang="he-IL" b="1" i="1" dirty="0">
                <a:cs typeface="David Transparent" pitchFamily="2" charset="-79"/>
              </a:rPr>
              <a:t>אתיקה גלומה אפוא בכך, שאני מתנסה בהכרח לממש כיבוד החיים של כל רצון לחיות, כמו של רצוני שלי...אדם הוא מוסרני לאמיתו רק כאשר הוא מציית לחובה המוטלת עליו לעזור לכל יצור חי...כדי להימנע מלפגוע בכל דבר חי. בשבילו חיים שכאלה הם קדושים. הוא אינו מרסק שום גביש של קרח...אינו תולש שום עלה מעץ, אינו תולש שום פרח, ונזהר שלא למעוך שום חיפושית בלכתו..".</a:t>
            </a:r>
          </a:p>
          <a:p>
            <a:pPr marL="0" indent="0">
              <a:buNone/>
            </a:pPr>
            <a:endParaRPr lang="he-IL" i="1" dirty="0">
              <a:cs typeface="David Transparent" pitchFamily="2" charset="-79"/>
            </a:endParaRPr>
          </a:p>
          <a:p>
            <a:r>
              <a:rPr lang="he-IL" dirty="0">
                <a:cs typeface="David Transparent" pitchFamily="2" charset="-79"/>
              </a:rPr>
              <a:t>גם האר"י (רבי יצחק לוריא), מגדולי הקבלה, הורה לתלמידיו לא להרוג חרקים מציקים, בדיוק מהטעמים של הרצון לחיות, הרצון לחיים. </a:t>
            </a:r>
          </a:p>
        </p:txBody>
      </p:sp>
      <p:sp>
        <p:nvSpPr>
          <p:cNvPr id="3" name="Title 2"/>
          <p:cNvSpPr>
            <a:spLocks noGrp="1"/>
          </p:cNvSpPr>
          <p:nvPr>
            <p:ph type="title"/>
          </p:nvPr>
        </p:nvSpPr>
        <p:spPr/>
        <p:txBody>
          <a:bodyPr/>
          <a:lstStyle/>
          <a:p>
            <a:endParaRPr lang="he-IL"/>
          </a:p>
        </p:txBody>
      </p:sp>
    </p:spTree>
    <p:extLst>
      <p:ext uri="{BB962C8B-B14F-4D97-AF65-F5344CB8AC3E}">
        <p14:creationId xmlns:p14="http://schemas.microsoft.com/office/powerpoint/2010/main" val="210336136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844824"/>
            <a:ext cx="7408333" cy="4281339"/>
          </a:xfrm>
        </p:spPr>
        <p:txBody>
          <a:bodyPr/>
          <a:lstStyle/>
          <a:p>
            <a:pPr marL="0" indent="0">
              <a:buNone/>
            </a:pPr>
            <a:endParaRPr lang="he-IL" dirty="0">
              <a:cs typeface="David Transparent" pitchFamily="2" charset="-79"/>
            </a:endParaRPr>
          </a:p>
          <a:p>
            <a:r>
              <a:rPr lang="he-IL" dirty="0">
                <a:cs typeface="David Transparent" pitchFamily="2" charset="-79"/>
              </a:rPr>
              <a:t>חוזר מנכ"ל משרד החינוך שמדבר על החזקת בעלי חיים במוסד חינוכי, מתייחס גם אל רכיכות וחרקים, ולא מבחין בחובות כלפיהם לעומת החובות כלפי בעלי החיים האחרים</a:t>
            </a:r>
          </a:p>
          <a:p>
            <a:pPr marL="0" indent="0">
              <a:buNone/>
            </a:pPr>
            <a:r>
              <a:rPr lang="en-US" dirty="0">
                <a:cs typeface="David Transparent" pitchFamily="2" charset="-79"/>
              </a:rPr>
              <a:t>http://cms.education.gov.il/EducationCMS/Applications/Mankal/EtsMedorim/9/9-4/HoraotKeva/K-2013-3-2-9-4-10.htm</a:t>
            </a:r>
            <a:endParaRPr lang="he-IL" dirty="0">
              <a:cs typeface="David Transparent" pitchFamily="2" charset="-79"/>
            </a:endParaRPr>
          </a:p>
          <a:p>
            <a:endParaRPr lang="he-IL" dirty="0"/>
          </a:p>
        </p:txBody>
      </p:sp>
      <p:sp>
        <p:nvSpPr>
          <p:cNvPr id="3" name="Title 2"/>
          <p:cNvSpPr>
            <a:spLocks noGrp="1"/>
          </p:cNvSpPr>
          <p:nvPr>
            <p:ph type="title"/>
          </p:nvPr>
        </p:nvSpPr>
        <p:spPr/>
        <p:txBody>
          <a:bodyPr/>
          <a:lstStyle/>
          <a:p>
            <a:endParaRPr lang="he-IL"/>
          </a:p>
        </p:txBody>
      </p:sp>
    </p:spTree>
    <p:extLst>
      <p:ext uri="{BB962C8B-B14F-4D97-AF65-F5344CB8AC3E}">
        <p14:creationId xmlns:p14="http://schemas.microsoft.com/office/powerpoint/2010/main" val="14446216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hlinkClick r:id="rId2"/>
              </a:rPr>
              <a:t>https://www.youtube.com/watch?v=ZLImINnDQEs</a:t>
            </a:r>
            <a:endParaRPr lang="en-US" dirty="0"/>
          </a:p>
          <a:p>
            <a:r>
              <a:rPr lang="en-US" dirty="0">
                <a:hlinkClick r:id="rId3"/>
              </a:rPr>
              <a:t>https://www.youtube.com/watch?v=QCWkzQqO7Ro</a:t>
            </a:r>
            <a:endParaRPr lang="en-US" dirty="0"/>
          </a:p>
          <a:p>
            <a:r>
              <a:rPr lang="en-US" dirty="0">
                <a:hlinkClick r:id="rId4"/>
              </a:rPr>
              <a:t>https://www.youtube.com/watch?v=gSwvH6YhqIM</a:t>
            </a:r>
            <a:endParaRPr lang="en-US" dirty="0"/>
          </a:p>
          <a:p>
            <a:r>
              <a:rPr lang="en-US" dirty="0">
                <a:hlinkClick r:id="rId5"/>
              </a:rPr>
              <a:t>https://www.youtube.com/watch?v=OKQPAeiBBKk</a:t>
            </a:r>
            <a:endParaRPr lang="en-US" dirty="0"/>
          </a:p>
          <a:p>
            <a:endParaRPr lang="he-IL" dirty="0"/>
          </a:p>
        </p:txBody>
      </p:sp>
      <p:sp>
        <p:nvSpPr>
          <p:cNvPr id="3" name="Title 2"/>
          <p:cNvSpPr>
            <a:spLocks noGrp="1"/>
          </p:cNvSpPr>
          <p:nvPr>
            <p:ph type="title"/>
          </p:nvPr>
        </p:nvSpPr>
        <p:spPr/>
        <p:txBody>
          <a:bodyPr/>
          <a:lstStyle/>
          <a:p>
            <a:r>
              <a:rPr lang="he-IL" dirty="0">
                <a:solidFill>
                  <a:schemeClr val="tx2"/>
                </a:solidFill>
                <a:cs typeface="David Transparent" pitchFamily="2" charset="-79"/>
              </a:rPr>
              <a:t>קצת סרטונים לצפייה...</a:t>
            </a:r>
          </a:p>
        </p:txBody>
      </p:sp>
    </p:spTree>
    <p:extLst>
      <p:ext uri="{BB962C8B-B14F-4D97-AF65-F5344CB8AC3E}">
        <p14:creationId xmlns:p14="http://schemas.microsoft.com/office/powerpoint/2010/main" val="7112394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844824"/>
            <a:ext cx="7408333" cy="4281339"/>
          </a:xfrm>
        </p:spPr>
        <p:txBody>
          <a:bodyPr/>
          <a:lstStyle/>
          <a:p>
            <a:r>
              <a:rPr lang="he-IL" dirty="0">
                <a:cs typeface="David Transparent" pitchFamily="2" charset="-79"/>
              </a:rPr>
              <a:t>עו"ד גיל יוחננוף סוקר בספרו, ומתייחס להבדלים בין החקיקה בארה"ב, אנגליה, מדינות אירופה מסויימות, הודו, וניו זילנד.</a:t>
            </a:r>
          </a:p>
          <a:p>
            <a:r>
              <a:rPr lang="he-IL" dirty="0">
                <a:cs typeface="David Transparent" pitchFamily="2" charset="-79"/>
              </a:rPr>
              <a:t>ההבדלים בין המדינות השונות מתייחסים לנושאים כמו: הגדרת בעלי החיים בחוק, המעשים הנחשבים להתעללות, החובות החלות על בני האדם, היסוד הנפשי הנדרש לשם הוכחת התעללות, הענישה ועוד.</a:t>
            </a:r>
          </a:p>
          <a:p>
            <a:r>
              <a:rPr lang="he-IL" dirty="0">
                <a:cs typeface="David Transparent" pitchFamily="2" charset="-79"/>
              </a:rPr>
              <a:t>הבדלים תלויי תרבות, דת, אינטרסים, ותפיסות.</a:t>
            </a:r>
          </a:p>
        </p:txBody>
      </p:sp>
      <p:sp>
        <p:nvSpPr>
          <p:cNvPr id="3" name="Title 2"/>
          <p:cNvSpPr>
            <a:spLocks noGrp="1"/>
          </p:cNvSpPr>
          <p:nvPr>
            <p:ph type="title"/>
          </p:nvPr>
        </p:nvSpPr>
        <p:spPr/>
        <p:txBody>
          <a:bodyPr>
            <a:normAutofit fontScale="90000"/>
          </a:bodyPr>
          <a:lstStyle/>
          <a:p>
            <a:r>
              <a:rPr lang="he-IL" dirty="0">
                <a:solidFill>
                  <a:schemeClr val="tx2"/>
                </a:solidFill>
                <a:cs typeface="David Transparent" pitchFamily="2" charset="-79"/>
              </a:rPr>
              <a:t>משפט משווה – המצב המשפטי במדינות שונות בעולם</a:t>
            </a:r>
          </a:p>
        </p:txBody>
      </p:sp>
    </p:spTree>
    <p:extLst>
      <p:ext uri="{BB962C8B-B14F-4D97-AF65-F5344CB8AC3E}">
        <p14:creationId xmlns:p14="http://schemas.microsoft.com/office/powerpoint/2010/main" val="1319885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556792"/>
            <a:ext cx="7408333" cy="4569371"/>
          </a:xfrm>
        </p:spPr>
        <p:txBody>
          <a:bodyPr/>
          <a:lstStyle/>
          <a:p>
            <a:r>
              <a:rPr lang="he-IL" dirty="0">
                <a:cs typeface="David Transparent" pitchFamily="2" charset="-79"/>
              </a:rPr>
              <a:t>פרופ' אסא כשר טוען, שקהילה מקצועית יכולה להיות בעלת אתיקה, </a:t>
            </a:r>
            <a:r>
              <a:rPr lang="he-IL" u="sng" dirty="0">
                <a:cs typeface="David Transparent" pitchFamily="2" charset="-79"/>
              </a:rPr>
              <a:t>מבלי</a:t>
            </a:r>
            <a:r>
              <a:rPr lang="he-IL" dirty="0">
                <a:cs typeface="David Transparent" pitchFamily="2" charset="-79"/>
              </a:rPr>
              <a:t> להיות בעלת קוד אתי.</a:t>
            </a:r>
          </a:p>
          <a:p>
            <a:pPr marL="0" indent="0">
              <a:buNone/>
            </a:pPr>
            <a:endParaRPr lang="he-IL" dirty="0">
              <a:cs typeface="David Transparent" pitchFamily="2" charset="-79"/>
            </a:endParaRPr>
          </a:p>
          <a:p>
            <a:r>
              <a:rPr lang="he-IL" dirty="0">
                <a:cs typeface="David Transparent" pitchFamily="2" charset="-79"/>
              </a:rPr>
              <a:t>מתוך "תקנון אתיקה – טיפול רגשי הנעזר בבעלי חיים" של האיגוד מ.ר.ח.ב: </a:t>
            </a:r>
          </a:p>
          <a:p>
            <a:pPr marL="0" indent="0">
              <a:buNone/>
            </a:pPr>
            <a:r>
              <a:rPr lang="he-IL" dirty="0">
                <a:cs typeface="David Transparent" pitchFamily="2" charset="-79"/>
              </a:rPr>
              <a:t>    "8.  </a:t>
            </a:r>
            <a:r>
              <a:rPr lang="he-IL" i="1" dirty="0">
                <a:cs typeface="David Transparent" pitchFamily="2" charset="-79"/>
              </a:rPr>
              <a:t>על המטפל הרגשי לציית לחוקי המדינה 	הקשורים לחוקי העבודה בבריאות הנפש, 	הרווחה והחינוך, וחוק צער בעלי חיים 	וניגזרותיו</a:t>
            </a:r>
            <a:r>
              <a:rPr lang="he-IL" dirty="0">
                <a:cs typeface="David Transparent" pitchFamily="2" charset="-79"/>
              </a:rPr>
              <a:t>".</a:t>
            </a:r>
          </a:p>
          <a:p>
            <a:endParaRPr lang="he-IL" dirty="0"/>
          </a:p>
        </p:txBody>
      </p:sp>
      <p:sp>
        <p:nvSpPr>
          <p:cNvPr id="3" name="Title 2"/>
          <p:cNvSpPr>
            <a:spLocks noGrp="1"/>
          </p:cNvSpPr>
          <p:nvPr>
            <p:ph type="title"/>
          </p:nvPr>
        </p:nvSpPr>
        <p:spPr/>
        <p:txBody>
          <a:bodyPr/>
          <a:lstStyle/>
          <a:p>
            <a:endParaRPr lang="he-IL"/>
          </a:p>
        </p:txBody>
      </p:sp>
    </p:spTree>
    <p:extLst>
      <p:ext uri="{BB962C8B-B14F-4D97-AF65-F5344CB8AC3E}">
        <p14:creationId xmlns:p14="http://schemas.microsoft.com/office/powerpoint/2010/main" val="151066361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16832"/>
            <a:ext cx="7408333" cy="4209331"/>
          </a:xfrm>
        </p:spPr>
        <p:txBody>
          <a:bodyPr>
            <a:normAutofit fontScale="92500" lnSpcReduction="20000"/>
          </a:bodyPr>
          <a:lstStyle/>
          <a:p>
            <a:r>
              <a:rPr lang="en-US" dirty="0">
                <a:hlinkClick r:id="rId2"/>
              </a:rPr>
              <a:t>http://www.vetserv.moag.gov.il/Vet/About/Vadot/veadat_etika_nisuim/default.htm</a:t>
            </a:r>
            <a:endParaRPr lang="he-IL" dirty="0"/>
          </a:p>
          <a:p>
            <a:r>
              <a:rPr lang="he-IL" dirty="0">
                <a:cs typeface="David Transparent" pitchFamily="2" charset="-79"/>
              </a:rPr>
              <a:t>שאלות לדיון:</a:t>
            </a:r>
          </a:p>
          <a:p>
            <a:r>
              <a:rPr lang="he-IL" dirty="0">
                <a:cs typeface="David Transparent" pitchFamily="2" charset="-79"/>
              </a:rPr>
              <a:t>שקילת הערך של המידע שהניסוי עשוי להניב אל מול הסבל שנגרם לבעלי החיים</a:t>
            </a:r>
          </a:p>
          <a:p>
            <a:r>
              <a:rPr lang="he-IL" dirty="0">
                <a:cs typeface="David Transparent" pitchFamily="2" charset="-79"/>
              </a:rPr>
              <a:t>מי קובע מה הערך של תוצאות הניסוי?</a:t>
            </a:r>
          </a:p>
          <a:p>
            <a:r>
              <a:rPr lang="he-IL" dirty="0">
                <a:cs typeface="David Transparent" pitchFamily="2" charset="-79"/>
              </a:rPr>
              <a:t>מי קובע האם נגרם סבל לבע"ח ובאיזו מידה?</a:t>
            </a:r>
          </a:p>
          <a:p>
            <a:r>
              <a:rPr lang="he-IL" dirty="0">
                <a:cs typeface="David Transparent" pitchFamily="2" charset="-79"/>
              </a:rPr>
              <a:t>כל המשתמשים בחיות ניסוי </a:t>
            </a:r>
            <a:r>
              <a:rPr lang="he-IL" u="sng" dirty="0">
                <a:cs typeface="David Transparent" pitchFamily="2" charset="-79"/>
              </a:rPr>
              <a:t>חייבים</a:t>
            </a:r>
            <a:r>
              <a:rPr lang="he-IL" dirty="0">
                <a:cs typeface="David Transparent" pitchFamily="2" charset="-79"/>
              </a:rPr>
              <a:t> להכיר את </a:t>
            </a:r>
          </a:p>
          <a:p>
            <a:pPr marL="0" indent="0">
              <a:buNone/>
            </a:pPr>
            <a:r>
              <a:rPr lang="he-IL" dirty="0">
                <a:cs typeface="David Transparent" pitchFamily="2" charset="-79"/>
              </a:rPr>
              <a:t>    הנהלים </a:t>
            </a:r>
            <a:r>
              <a:rPr lang="he-IL" u="sng" dirty="0">
                <a:cs typeface="David Transparent" pitchFamily="2" charset="-79"/>
              </a:rPr>
              <a:t>ולחתום</a:t>
            </a:r>
            <a:r>
              <a:rPr lang="he-IL" dirty="0">
                <a:cs typeface="David Transparent" pitchFamily="2" charset="-79"/>
              </a:rPr>
              <a:t> על התחייבות לפעול לפיהם</a:t>
            </a:r>
          </a:p>
          <a:p>
            <a:r>
              <a:rPr lang="he-IL" dirty="0">
                <a:cs typeface="David Transparent" pitchFamily="2" charset="-79"/>
              </a:rPr>
              <a:t>פיקוח על רווחת בעלי החיים</a:t>
            </a:r>
          </a:p>
          <a:p>
            <a:r>
              <a:rPr lang="he-IL" dirty="0">
                <a:cs typeface="David Transparent" pitchFamily="2" charset="-79"/>
              </a:rPr>
              <a:t>מיהם בעלי החיים שנכללים בהגדרה של ועדת האתיקה?</a:t>
            </a:r>
          </a:p>
          <a:p>
            <a:r>
              <a:rPr lang="he-IL" dirty="0">
                <a:cs typeface="David Transparent" pitchFamily="2" charset="-79"/>
              </a:rPr>
              <a:t>האם שאלות אלה רלוונטיות לנו ולמקצוע שלנו?...</a:t>
            </a:r>
          </a:p>
          <a:p>
            <a:endParaRPr lang="he-IL" dirty="0">
              <a:cs typeface="David Transparent" pitchFamily="2" charset="-79"/>
            </a:endParaRPr>
          </a:p>
          <a:p>
            <a:endParaRPr lang="he-IL" dirty="0">
              <a:cs typeface="David Transparent" pitchFamily="2" charset="-79"/>
            </a:endParaRPr>
          </a:p>
          <a:p>
            <a:endParaRPr lang="he-IL" dirty="0"/>
          </a:p>
        </p:txBody>
      </p:sp>
      <p:sp>
        <p:nvSpPr>
          <p:cNvPr id="3" name="Title 2"/>
          <p:cNvSpPr>
            <a:spLocks noGrp="1"/>
          </p:cNvSpPr>
          <p:nvPr>
            <p:ph type="title"/>
          </p:nvPr>
        </p:nvSpPr>
        <p:spPr/>
        <p:txBody>
          <a:bodyPr>
            <a:noAutofit/>
          </a:bodyPr>
          <a:lstStyle/>
          <a:p>
            <a:br>
              <a:rPr lang="he-IL" sz="3600" dirty="0">
                <a:cs typeface="David Transparent" pitchFamily="2" charset="-79"/>
              </a:rPr>
            </a:br>
            <a:r>
              <a:rPr lang="he-IL" sz="3200" dirty="0">
                <a:solidFill>
                  <a:schemeClr val="tx2"/>
                </a:solidFill>
                <a:cs typeface="David Transparent" pitchFamily="2" charset="-79"/>
              </a:rPr>
              <a:t>ועדת האתיקה בישראל לניסויים בבעלי חיים, של השירותים הוטרינריים קובעת:</a:t>
            </a:r>
          </a:p>
        </p:txBody>
      </p:sp>
    </p:spTree>
    <p:extLst>
      <p:ext uri="{BB962C8B-B14F-4D97-AF65-F5344CB8AC3E}">
        <p14:creationId xmlns:p14="http://schemas.microsoft.com/office/powerpoint/2010/main" val="58583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9" end="9"/>
                                            </p:txEl>
                                          </p:spTgt>
                                        </p:tgtEl>
                                        <p:attrNameLst>
                                          <p:attrName>style.visibility</p:attrName>
                                        </p:attrNameLst>
                                      </p:cBhvr>
                                      <p:to>
                                        <p:strVal val="visible"/>
                                      </p:to>
                                    </p:set>
                                    <p:anim calcmode="lin" valueType="num">
                                      <p:cBhvr additive="base">
                                        <p:cTn id="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700808"/>
            <a:ext cx="7408333" cy="4425355"/>
          </a:xfrm>
        </p:spPr>
        <p:txBody>
          <a:bodyPr>
            <a:normAutofit/>
          </a:bodyPr>
          <a:lstStyle/>
          <a:p>
            <a:r>
              <a:rPr lang="he-IL" dirty="0">
                <a:cs typeface="David Transparent" pitchFamily="2" charset="-79"/>
              </a:rPr>
              <a:t>כאשר מדובר בעבודתם של בעלי חיים, לא מדברים על עצם העבודה כבעיה מוסרנית, אלא על תנאי העבודה והתאכזרות אליהם בעת עבודתם.</a:t>
            </a:r>
          </a:p>
          <a:p>
            <a:r>
              <a:rPr lang="he-IL" dirty="0">
                <a:cs typeface="David Transparent" pitchFamily="2" charset="-79"/>
              </a:rPr>
              <a:t>יש לזכור, כי לא שאלנו את הארנבון/ הכלב/ החתול/ התוכי/ האוגר וכו', האם ברצונם לעבוד. על אחת כמה וכמה, לא שאלנו אותם האם הם מעוניינים לבוא במגע עם המטופלים שלנו ולעסוק בעבודה הספיציפית הזו. לפיכך, מוטלות עלינו חובות לשמור על האינטרסים שלהם ולדאוג לתנאים הולמים.</a:t>
            </a:r>
          </a:p>
          <a:p>
            <a:r>
              <a:rPr lang="he-IL" dirty="0">
                <a:cs typeface="David Transparent" pitchFamily="2" charset="-79"/>
              </a:rPr>
              <a:t>לא פחות חשוב, גם בטבע מזדמן. </a:t>
            </a:r>
          </a:p>
        </p:txBody>
      </p:sp>
      <p:sp>
        <p:nvSpPr>
          <p:cNvPr id="3" name="Title 2"/>
          <p:cNvSpPr>
            <a:spLocks noGrp="1"/>
          </p:cNvSpPr>
          <p:nvPr>
            <p:ph type="title"/>
          </p:nvPr>
        </p:nvSpPr>
        <p:spPr/>
        <p:txBody>
          <a:bodyPr>
            <a:normAutofit/>
          </a:bodyPr>
          <a:lstStyle/>
          <a:p>
            <a:r>
              <a:rPr lang="he-IL" sz="4000" dirty="0">
                <a:solidFill>
                  <a:schemeClr val="tx2"/>
                </a:solidFill>
                <a:cs typeface="David Transparent" pitchFamily="2" charset="-79"/>
              </a:rPr>
              <a:t>השימוש בבעלי חיים לעבודה</a:t>
            </a:r>
          </a:p>
        </p:txBody>
      </p:sp>
    </p:spTree>
    <p:extLst>
      <p:ext uri="{BB962C8B-B14F-4D97-AF65-F5344CB8AC3E}">
        <p14:creationId xmlns:p14="http://schemas.microsoft.com/office/powerpoint/2010/main" val="12148575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844824"/>
            <a:ext cx="7408333" cy="4281339"/>
          </a:xfrm>
        </p:spPr>
        <p:txBody>
          <a:bodyPr/>
          <a:lstStyle/>
          <a:p>
            <a:r>
              <a:rPr lang="he-IL" dirty="0">
                <a:cs typeface="David Transparent" pitchFamily="2" charset="-79"/>
              </a:rPr>
              <a:t>מצבים בהם המטופל לא מעוניין לבוא במגע עם בעל החיים, או אף לראותו.</a:t>
            </a:r>
          </a:p>
          <a:p>
            <a:r>
              <a:rPr lang="he-IL" dirty="0">
                <a:cs typeface="David Transparent" pitchFamily="2" charset="-79"/>
              </a:rPr>
              <a:t>עבודה עם בעלי חיים שאינם מוכרים למטפל (למשל: השכרת בע"ח, טבע מזדמן וכו')</a:t>
            </a:r>
          </a:p>
          <a:p>
            <a:r>
              <a:rPr lang="he-IL" dirty="0">
                <a:cs typeface="David Transparent" pitchFamily="2" charset="-79"/>
              </a:rPr>
              <a:t>חשיפת המטופל לסכנות (אלרגיות, פגיעה פיזית וכו')</a:t>
            </a:r>
          </a:p>
          <a:p>
            <a:r>
              <a:rPr lang="he-IL" dirty="0">
                <a:cs typeface="David Transparent" pitchFamily="2" charset="-79"/>
              </a:rPr>
              <a:t>מגע פיזי וקרבה</a:t>
            </a:r>
          </a:p>
          <a:p>
            <a:r>
              <a:rPr lang="he-IL" dirty="0">
                <a:cs typeface="David Transparent" pitchFamily="2" charset="-79"/>
              </a:rPr>
              <a:t>התייחסות למיניות</a:t>
            </a:r>
          </a:p>
          <a:p>
            <a:r>
              <a:rPr lang="he-IL" dirty="0">
                <a:cs typeface="David Transparent" pitchFamily="2" charset="-79"/>
              </a:rPr>
              <a:t>פגיעה בבעל החיים על ידי המטופל (חשיפת בעלי החיים לסיכון)</a:t>
            </a:r>
          </a:p>
          <a:p>
            <a:endParaRPr lang="he-IL" dirty="0">
              <a:cs typeface="David Transparent" pitchFamily="2" charset="-79"/>
            </a:endParaRPr>
          </a:p>
          <a:p>
            <a:endParaRPr lang="he-IL" dirty="0"/>
          </a:p>
          <a:p>
            <a:endParaRPr lang="he-IL" dirty="0"/>
          </a:p>
        </p:txBody>
      </p:sp>
      <p:sp>
        <p:nvSpPr>
          <p:cNvPr id="3" name="Title 2"/>
          <p:cNvSpPr>
            <a:spLocks noGrp="1"/>
          </p:cNvSpPr>
          <p:nvPr>
            <p:ph type="title"/>
          </p:nvPr>
        </p:nvSpPr>
        <p:spPr/>
        <p:txBody>
          <a:bodyPr>
            <a:normAutofit fontScale="90000"/>
          </a:bodyPr>
          <a:lstStyle/>
          <a:p>
            <a:r>
              <a:rPr lang="he-IL" dirty="0">
                <a:solidFill>
                  <a:schemeClr val="tx2"/>
                </a:solidFill>
                <a:cs typeface="David Transparent" pitchFamily="2" charset="-79"/>
              </a:rPr>
              <a:t>סוגיות אתיות בעבודה עם אנשים ועם בעלי חיים יחד</a:t>
            </a:r>
          </a:p>
        </p:txBody>
      </p:sp>
    </p:spTree>
    <p:extLst>
      <p:ext uri="{BB962C8B-B14F-4D97-AF65-F5344CB8AC3E}">
        <p14:creationId xmlns:p14="http://schemas.microsoft.com/office/powerpoint/2010/main" val="40246454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196752"/>
            <a:ext cx="7408333" cy="4929411"/>
          </a:xfrm>
        </p:spPr>
        <p:txBody>
          <a:bodyPr>
            <a:normAutofit/>
          </a:bodyPr>
          <a:lstStyle/>
          <a:p>
            <a:endParaRPr lang="he-IL" sz="2000" dirty="0">
              <a:cs typeface="David Transparent" pitchFamily="2" charset="-79"/>
            </a:endParaRPr>
          </a:p>
          <a:p>
            <a:r>
              <a:rPr lang="he-IL" sz="2000" dirty="0">
                <a:cs typeface="David Transparent" pitchFamily="2" charset="-79"/>
              </a:rPr>
              <a:t>ז' לוי, נ' לוי, "אתיקה, רגשות ובעלי חיים – על מעמדם המוסרי של בעלי חיים", (2002), ספריית פועלים</a:t>
            </a:r>
          </a:p>
          <a:p>
            <a:r>
              <a:rPr lang="he-IL" sz="2000" dirty="0">
                <a:cs typeface="David Transparent" pitchFamily="2" charset="-79"/>
              </a:rPr>
              <a:t>ג' מאסון, ס' מקארתי, "כשפילים בוכים – חיי הרגש של בעלי חיים", עמ' 233, 1996, הוצאת מחברות לספרות</a:t>
            </a:r>
          </a:p>
          <a:p>
            <a:r>
              <a:rPr lang="he-IL" sz="2000" dirty="0">
                <a:cs typeface="David Transparent" pitchFamily="2" charset="-79"/>
              </a:rPr>
              <a:t>ג' שפלר, י' אכמון וג' וייל (עורכים), "סוגיות    </a:t>
            </a:r>
            <a:r>
              <a:rPr lang="en-US" sz="2000" dirty="0">
                <a:cs typeface="David Transparent" pitchFamily="2" charset="-79"/>
              </a:rPr>
              <a:t>  </a:t>
            </a:r>
            <a:r>
              <a:rPr lang="he-IL" sz="2000" dirty="0">
                <a:cs typeface="David Transparent" pitchFamily="2" charset="-79"/>
              </a:rPr>
              <a:t>אתיות במקצועות הייעוץ והטיפול הנפשי", (2003), ירושלים הוצאת מאגנס</a:t>
            </a:r>
          </a:p>
          <a:p>
            <a:r>
              <a:rPr lang="he-IL" sz="2000" dirty="0">
                <a:cs typeface="David Transparent" pitchFamily="2" charset="-79"/>
              </a:rPr>
              <a:t>ת' אקסלרד לוי, "דוגמא למודל להכרעה בדילמות אתיות בטיפול רגשי בעזרת בעלי חיים", 2008</a:t>
            </a:r>
          </a:p>
          <a:p>
            <a:r>
              <a:rPr lang="he-IL" sz="2000" dirty="0">
                <a:cs typeface="David Transparent" pitchFamily="2" charset="-79"/>
              </a:rPr>
              <a:t>חוק צער בעלי חיים (הגנה על בעלי חיים), תשנ"ד – 1994</a:t>
            </a:r>
          </a:p>
          <a:p>
            <a:r>
              <a:rPr lang="he-IL" sz="2000" dirty="0">
                <a:cs typeface="David Transparent" pitchFamily="2" charset="-79"/>
              </a:rPr>
              <a:t>תקנות צער בעלי חיים (הגנה על בעלי חיים) (החזקה שלא לצרכים חקלאיים), תשס"ט – 2009</a:t>
            </a:r>
          </a:p>
          <a:p>
            <a:r>
              <a:rPr lang="he-IL" sz="2000" dirty="0">
                <a:cs typeface="David Transparent" pitchFamily="2" charset="-79"/>
              </a:rPr>
              <a:t>חוזר מנכ"ל משרד החינוך בדבר החזקת בעלי חיים במוסד חינוכי</a:t>
            </a:r>
          </a:p>
          <a:p>
            <a:r>
              <a:rPr lang="he-IL" sz="2000" dirty="0">
                <a:cs typeface="David Transparent" pitchFamily="2" charset="-79"/>
              </a:rPr>
              <a:t>תקנון אתיקה – טיפול רגשי הנעזר בבעלי חיים, אגודת מ.ר.ח.ב</a:t>
            </a:r>
          </a:p>
          <a:p>
            <a:pPr marL="0" indent="0">
              <a:buNone/>
            </a:pPr>
            <a:endParaRPr lang="he-IL" dirty="0">
              <a:cs typeface="David Transparent" pitchFamily="2" charset="-79"/>
            </a:endParaRPr>
          </a:p>
        </p:txBody>
      </p:sp>
      <p:sp>
        <p:nvSpPr>
          <p:cNvPr id="3" name="Title 2"/>
          <p:cNvSpPr>
            <a:spLocks noGrp="1"/>
          </p:cNvSpPr>
          <p:nvPr>
            <p:ph type="title"/>
          </p:nvPr>
        </p:nvSpPr>
        <p:spPr>
          <a:xfrm>
            <a:off x="457200" y="116632"/>
            <a:ext cx="8229600" cy="1080120"/>
          </a:xfrm>
        </p:spPr>
        <p:txBody>
          <a:bodyPr>
            <a:normAutofit/>
          </a:bodyPr>
          <a:lstStyle/>
          <a:p>
            <a:r>
              <a:rPr lang="he-IL" sz="2400" dirty="0">
                <a:solidFill>
                  <a:schemeClr val="tx2"/>
                </a:solidFill>
                <a:cs typeface="David Transparent" pitchFamily="2" charset="-79"/>
              </a:rPr>
              <a:t>ביבליוגרפיה:</a:t>
            </a:r>
          </a:p>
        </p:txBody>
      </p:sp>
    </p:spTree>
    <p:extLst>
      <p:ext uri="{BB962C8B-B14F-4D97-AF65-F5344CB8AC3E}">
        <p14:creationId xmlns:p14="http://schemas.microsoft.com/office/powerpoint/2010/main" val="292242427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he-IL" sz="2000" dirty="0">
                <a:cs typeface="David Transparent" pitchFamily="2" charset="-79"/>
              </a:rPr>
              <a:t>מצגת שיעור צער בעלי חיים ביהדות – עמותת אנונימוס</a:t>
            </a:r>
          </a:p>
          <a:p>
            <a:r>
              <a:rPr lang="he-IL" sz="2000" dirty="0">
                <a:cs typeface="David Transparent" pitchFamily="2" charset="-79"/>
              </a:rPr>
              <a:t>א' דנקן, "התפיסה המשתנה של בעלי חיים כבעלי תחושות ורגשות", (2006), פורסם בגיליון 41 של כתב העת חיות וחברה.</a:t>
            </a:r>
          </a:p>
          <a:p>
            <a:r>
              <a:rPr lang="he-IL" sz="2000" dirty="0">
                <a:cs typeface="David Transparent" pitchFamily="2" charset="-79"/>
              </a:rPr>
              <a:t>ג' יוחננוף (עו"ד), "דיני בעלי חיים", (2009)</a:t>
            </a:r>
          </a:p>
          <a:p>
            <a:endParaRPr lang="he-IL" sz="2000" dirty="0">
              <a:cs typeface="David Transparent" pitchFamily="2" charset="-79"/>
            </a:endParaRPr>
          </a:p>
          <a:p>
            <a:endParaRPr lang="he-IL" sz="2000" dirty="0">
              <a:cs typeface="David Transparent" pitchFamily="2" charset="-79"/>
            </a:endParaRPr>
          </a:p>
        </p:txBody>
      </p:sp>
      <p:sp>
        <p:nvSpPr>
          <p:cNvPr id="3" name="Title 2"/>
          <p:cNvSpPr>
            <a:spLocks noGrp="1"/>
          </p:cNvSpPr>
          <p:nvPr>
            <p:ph type="title"/>
          </p:nvPr>
        </p:nvSpPr>
        <p:spPr/>
        <p:txBody>
          <a:bodyPr/>
          <a:lstStyle/>
          <a:p>
            <a:endParaRPr lang="he-IL"/>
          </a:p>
        </p:txBody>
      </p:sp>
    </p:spTree>
    <p:extLst>
      <p:ext uri="{BB962C8B-B14F-4D97-AF65-F5344CB8AC3E}">
        <p14:creationId xmlns:p14="http://schemas.microsoft.com/office/powerpoint/2010/main" val="2701627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he-IL" dirty="0">
                <a:cs typeface="David Transparent" pitchFamily="2" charset="-79"/>
              </a:rPr>
              <a:t>אחת הבעיות המרכזיות שמעוררות דילמות אתיות במקצוע שלנו, לעומת מקצועות טיפול אחרים, נעוצה בעצם היותנו אחראים על שתי נפשות/יישויות במסגרת הטיפול – המטופל ובעל החיים. עובדה זו, יוצרת פעמים רבות דילמות שלא היו מתעוררות בתחומי טיפול אחרים.</a:t>
            </a:r>
          </a:p>
          <a:p>
            <a:endParaRPr lang="he-IL" dirty="0"/>
          </a:p>
        </p:txBody>
      </p:sp>
      <p:sp>
        <p:nvSpPr>
          <p:cNvPr id="3" name="Title 2"/>
          <p:cNvSpPr>
            <a:spLocks noGrp="1"/>
          </p:cNvSpPr>
          <p:nvPr>
            <p:ph type="title"/>
          </p:nvPr>
        </p:nvSpPr>
        <p:spPr/>
        <p:txBody>
          <a:bodyPr/>
          <a:lstStyle/>
          <a:p>
            <a:endParaRPr lang="he-IL"/>
          </a:p>
        </p:txBody>
      </p:sp>
    </p:spTree>
    <p:extLst>
      <p:ext uri="{BB962C8B-B14F-4D97-AF65-F5344CB8AC3E}">
        <p14:creationId xmlns:p14="http://schemas.microsoft.com/office/powerpoint/2010/main" val="310962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67833" y="2166325"/>
            <a:ext cx="7408333" cy="4353347"/>
          </a:xfrm>
        </p:spPr>
        <p:txBody>
          <a:bodyPr>
            <a:normAutofit lnSpcReduction="10000"/>
          </a:bodyPr>
          <a:lstStyle/>
          <a:p>
            <a:r>
              <a:rPr lang="he-IL" dirty="0">
                <a:cs typeface="David Transparent" pitchFamily="2" charset="-79"/>
              </a:rPr>
              <a:t>מסייע לנו כאנשי מקצוע להבחין ולהגדיר את ערכי היסוד המנחים בפעולתנו</a:t>
            </a:r>
            <a:endParaRPr lang="en-US" dirty="0">
              <a:cs typeface="David Transparent" pitchFamily="2" charset="-79"/>
            </a:endParaRPr>
          </a:p>
          <a:p>
            <a:r>
              <a:rPr lang="he-IL" dirty="0">
                <a:cs typeface="David Transparent" pitchFamily="2" charset="-79"/>
              </a:rPr>
              <a:t>מסייע לנו להבחין בין דעות קדומות אישיות שלנו לערכיים המקצועיים</a:t>
            </a:r>
            <a:r>
              <a:rPr lang="en-US" dirty="0">
                <a:cs typeface="David Transparent" pitchFamily="2" charset="-79"/>
              </a:rPr>
              <a:t>, </a:t>
            </a:r>
            <a:r>
              <a:rPr lang="he-IL" dirty="0">
                <a:cs typeface="David Transparent" pitchFamily="2" charset="-79"/>
              </a:rPr>
              <a:t>העדפות אישיות ועקרונות מקצועיים</a:t>
            </a:r>
            <a:r>
              <a:rPr lang="en-US" dirty="0">
                <a:cs typeface="David Transparent" pitchFamily="2" charset="-79"/>
              </a:rPr>
              <a:t>.</a:t>
            </a:r>
            <a:r>
              <a:rPr lang="he-IL" dirty="0">
                <a:cs typeface="David Transparent" pitchFamily="2" charset="-79"/>
              </a:rPr>
              <a:t> נותן לנו את היכולת להבחין בין פתרונות שנובעים מהעדפה אישית בגלל עמדות</a:t>
            </a:r>
            <a:r>
              <a:rPr lang="en-US" dirty="0">
                <a:cs typeface="David Transparent" pitchFamily="2" charset="-79"/>
              </a:rPr>
              <a:t>, </a:t>
            </a:r>
            <a:r>
              <a:rPr lang="he-IL" dirty="0">
                <a:cs typeface="David Transparent" pitchFamily="2" charset="-79"/>
              </a:rPr>
              <a:t>תפיסות וגישות אישיות</a:t>
            </a:r>
            <a:r>
              <a:rPr lang="en-US" dirty="0">
                <a:cs typeface="David Transparent" pitchFamily="2" charset="-79"/>
              </a:rPr>
              <a:t> </a:t>
            </a:r>
            <a:r>
              <a:rPr lang="he-IL" dirty="0">
                <a:cs typeface="David Transparent" pitchFamily="2" charset="-79"/>
              </a:rPr>
              <a:t>לבין פתרונות שהם מתאימים מקצועית (גם אם הם לא העדפה האישית שלי)</a:t>
            </a:r>
            <a:endParaRPr lang="en-US" dirty="0">
              <a:cs typeface="David Transparent" pitchFamily="2" charset="-79"/>
            </a:endParaRPr>
          </a:p>
          <a:p>
            <a:r>
              <a:rPr lang="he-IL" dirty="0">
                <a:cs typeface="David Transparent" pitchFamily="2" charset="-79"/>
              </a:rPr>
              <a:t>מסייע לנו להציב דרכי התמודדות ופתרון</a:t>
            </a:r>
            <a:r>
              <a:rPr lang="en-US" dirty="0">
                <a:cs typeface="David Transparent" pitchFamily="2" charset="-79"/>
              </a:rPr>
              <a:t>.</a:t>
            </a:r>
            <a:endParaRPr lang="he-IL" dirty="0">
              <a:cs typeface="David Transparent" pitchFamily="2" charset="-79"/>
            </a:endParaRPr>
          </a:p>
          <a:p>
            <a:r>
              <a:rPr lang="he-IL" dirty="0">
                <a:cs typeface="David Transparent" pitchFamily="2" charset="-79"/>
              </a:rPr>
              <a:t>מאפשר לנו יכולת לקבל ולהוציא לפועל את ההחלטה תוך שמירה על טובת המטופל והטיפול, עד כמה שניתן</a:t>
            </a:r>
            <a:r>
              <a:rPr lang="en-US" dirty="0">
                <a:cs typeface="David Transparent" pitchFamily="2" charset="-79"/>
              </a:rPr>
              <a:t>.</a:t>
            </a:r>
          </a:p>
          <a:p>
            <a:r>
              <a:rPr lang="he-IL" dirty="0">
                <a:cs typeface="David Transparent" pitchFamily="2" charset="-79"/>
              </a:rPr>
              <a:t>מאפשר לי להסביר לאחרים את הצידוק לבחירה</a:t>
            </a:r>
            <a:r>
              <a:rPr lang="en-US" dirty="0">
                <a:cs typeface="David Transparent" pitchFamily="2" charset="-79"/>
              </a:rPr>
              <a:t>.</a:t>
            </a:r>
          </a:p>
          <a:p>
            <a:endParaRPr lang="he-IL" dirty="0"/>
          </a:p>
          <a:p>
            <a:endParaRPr lang="he-IL" dirty="0"/>
          </a:p>
        </p:txBody>
      </p:sp>
      <p:sp>
        <p:nvSpPr>
          <p:cNvPr id="3" name="Title 2"/>
          <p:cNvSpPr>
            <a:spLocks noGrp="1"/>
          </p:cNvSpPr>
          <p:nvPr>
            <p:ph type="title"/>
          </p:nvPr>
        </p:nvSpPr>
        <p:spPr/>
        <p:txBody>
          <a:bodyPr>
            <a:normAutofit fontScale="90000"/>
          </a:bodyPr>
          <a:lstStyle/>
          <a:p>
            <a:br>
              <a:rPr lang="he-IL" dirty="0">
                <a:solidFill>
                  <a:schemeClr val="tx2"/>
                </a:solidFill>
                <a:cs typeface="David Transparent" pitchFamily="2" charset="-79"/>
              </a:rPr>
            </a:br>
            <a:r>
              <a:rPr lang="he-IL" dirty="0">
                <a:solidFill>
                  <a:schemeClr val="tx2"/>
                </a:solidFill>
                <a:cs typeface="David Transparent" pitchFamily="2" charset="-79"/>
              </a:rPr>
              <a:t>מדוע חשוב לפתח חשיבה אתית מקצועית?</a:t>
            </a:r>
            <a:br>
              <a:rPr lang="en-US" dirty="0">
                <a:solidFill>
                  <a:schemeClr val="tx2"/>
                </a:solidFill>
                <a:cs typeface="David Transparent" pitchFamily="2" charset="-79"/>
              </a:rPr>
            </a:br>
            <a:endParaRPr lang="he-IL" dirty="0"/>
          </a:p>
        </p:txBody>
      </p:sp>
    </p:spTree>
    <p:extLst>
      <p:ext uri="{BB962C8B-B14F-4D97-AF65-F5344CB8AC3E}">
        <p14:creationId xmlns:p14="http://schemas.microsoft.com/office/powerpoint/2010/main" val="1006267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he-IL" sz="3200" dirty="0">
                <a:cs typeface="David Transparent" pitchFamily="2" charset="-79"/>
              </a:rPr>
              <a:t>האם יש פיתרון מוחלט וגורף, אחד ויחיד לדילמות אתיות?...</a:t>
            </a:r>
          </a:p>
        </p:txBody>
      </p:sp>
      <p:sp>
        <p:nvSpPr>
          <p:cNvPr id="3" name="Title 2"/>
          <p:cNvSpPr>
            <a:spLocks noGrp="1"/>
          </p:cNvSpPr>
          <p:nvPr>
            <p:ph type="title"/>
          </p:nvPr>
        </p:nvSpPr>
        <p:spPr/>
        <p:txBody>
          <a:bodyPr/>
          <a:lstStyle/>
          <a:p>
            <a:endParaRPr lang="he-IL"/>
          </a:p>
        </p:txBody>
      </p:sp>
    </p:spTree>
    <p:extLst>
      <p:ext uri="{BB962C8B-B14F-4D97-AF65-F5344CB8AC3E}">
        <p14:creationId xmlns:p14="http://schemas.microsoft.com/office/powerpoint/2010/main" val="21515736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1177</TotalTime>
  <Words>4987</Words>
  <Application>Microsoft Office PowerPoint</Application>
  <PresentationFormat>‫הצגה על המסך (4:3)</PresentationFormat>
  <Paragraphs>289</Paragraphs>
  <Slides>64</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64</vt:i4>
      </vt:variant>
    </vt:vector>
  </HeadingPairs>
  <TitlesOfParts>
    <vt:vector size="69" baseType="lpstr">
      <vt:lpstr>Batang</vt:lpstr>
      <vt:lpstr>Arial</vt:lpstr>
      <vt:lpstr>Candara</vt:lpstr>
      <vt:lpstr>Symbol</vt:lpstr>
      <vt:lpstr>Waveform</vt:lpstr>
      <vt:lpstr>אתיקה מקצועית </vt:lpstr>
      <vt:lpstr>הנושאים בהם נדון:</vt:lpstr>
      <vt:lpstr>1. מה זו בכלל אתיקה ? </vt:lpstr>
      <vt:lpstr>מצגת של PowerPoint‏</vt:lpstr>
      <vt:lpstr>2. האם למטפלים בעזרת בע"ח יש קוד אתי?...</vt:lpstr>
      <vt:lpstr>מצגת של PowerPoint‏</vt:lpstr>
      <vt:lpstr>מצגת של PowerPoint‏</vt:lpstr>
      <vt:lpstr> מדוע חשוב לפתח חשיבה אתית מקצועית? </vt:lpstr>
      <vt:lpstr>מצגת של PowerPoint‏</vt:lpstr>
      <vt:lpstr> תמר אקסלרד לוי הציעה מודל לדוגמא, לפתרון דילמות אתיות: </vt:lpstr>
      <vt:lpstr>3. עקרונות אתיים כלליים בטיפול:</vt:lpstr>
      <vt:lpstr>מצגת של PowerPoint‏</vt:lpstr>
      <vt:lpstr>4. סודיות</vt:lpstr>
      <vt:lpstr>מצגת של PowerPoint‏</vt:lpstr>
      <vt:lpstr>מה הופך את הסודיות למורכבת כל כך?  </vt:lpstr>
      <vt:lpstr>מה עומד בבסיס חובת הסודיות?</vt:lpstr>
      <vt:lpstr>חשוב לזכור:</vt:lpstr>
      <vt:lpstr>מצגת של PowerPoint‏</vt:lpstr>
      <vt:lpstr>מתי בכל זאת הסודיות יכולה להיות מופרת?</vt:lpstr>
      <vt:lpstr>מצגת של PowerPoint‏</vt:lpstr>
      <vt:lpstr>מצגת של PowerPoint‏</vt:lpstr>
      <vt:lpstr>מצגת של PowerPoint‏</vt:lpstr>
      <vt:lpstr>לסיכום נושא הסודיות:</vt:lpstr>
      <vt:lpstr>5. טיפול בילדים</vt:lpstr>
      <vt:lpstr>סוגיות מורכבות בטיפול בילדים: </vt:lpstr>
      <vt:lpstr>מצגת של PowerPoint‏</vt:lpstr>
      <vt:lpstr>מצגת של PowerPoint‏</vt:lpstr>
      <vt:lpstr>מצגת של PowerPoint‏</vt:lpstr>
      <vt:lpstr>חובת הדיווח </vt:lpstr>
      <vt:lpstr>מצגת של PowerPoint‏</vt:lpstr>
      <vt:lpstr>מצגת של PowerPoint‏</vt:lpstr>
      <vt:lpstr>  </vt:lpstr>
      <vt:lpstr>מצגת של PowerPoint‏</vt:lpstr>
      <vt:lpstr>6. טיפול במתבגרים</vt:lpstr>
      <vt:lpstr> 7. טיפול כחלק מצוות רב מערכתי </vt:lpstr>
      <vt:lpstr>8. טיפול במספר מטופלים באותה מסגרת </vt:lpstr>
      <vt:lpstr>9. חובות ההגנה על בעלי חיים וזכויות בעלי חיים</vt:lpstr>
      <vt:lpstr>מצגת של PowerPoint‏</vt:lpstr>
      <vt:lpstr>מצגת של PowerPoint‏</vt:lpstr>
      <vt:lpstr>קצת על צער בעלי חיים ביהדות:</vt:lpstr>
      <vt:lpstr>מצגת של PowerPoint‏</vt:lpstr>
      <vt:lpstr>מצגת של PowerPoint‏</vt:lpstr>
      <vt:lpstr>רבי יהודה הנשיא, עורך המשנה, המכונה "רבנו הקדוש", או פשוט "רבי", שימש כנשיא יהודה לפני 1,800 שנים, וזכה להערצת בני דורו והדורות שלאחריו, עד ימינו.  במקומות שונים מסופר שעברו עליו 13 שנים קשות, שבהן התייסר מכאבי שיניים טורדניים. התלמוד מספר על כך:</vt:lpstr>
      <vt:lpstr>עולמם הרגשי של בעלי החיים – האם ומדוע שאלה זו חשובה לעניין צער בעלי חיים ו/או זכויות בעלי חיים</vt:lpstr>
      <vt:lpstr>מצגת של PowerPoint‏</vt:lpstr>
      <vt:lpstr>מצגת של PowerPoint‏</vt:lpstr>
      <vt:lpstr>מצגת של PowerPoint‏</vt:lpstr>
      <vt:lpstr>חוק צער בעלי חיים (הגנה על בעלי חיים), התשנ"ד - 1994</vt:lpstr>
      <vt:lpstr>מצגת של PowerPoint‏</vt:lpstr>
      <vt:lpstr> סקירת פסיקה בישראל והמצב המשפטי כיום בנוגע לחוק צער בעלי חיים</vt:lpstr>
      <vt:lpstr>מצגת של PowerPoint‏</vt:lpstr>
      <vt:lpstr>חיות מחמד</vt:lpstr>
      <vt:lpstr>מצגת של PowerPoint‏</vt:lpstr>
      <vt:lpstr>מצגת של PowerPoint‏</vt:lpstr>
      <vt:lpstr>חסרי חוליות</vt:lpstr>
      <vt:lpstr>מצגת של PowerPoint‏</vt:lpstr>
      <vt:lpstr>מצגת של PowerPoint‏</vt:lpstr>
      <vt:lpstr>קצת סרטונים לצפייה...</vt:lpstr>
      <vt:lpstr>משפט משווה – המצב המשפטי במדינות שונות בעולם</vt:lpstr>
      <vt:lpstr> ועדת האתיקה בישראל לניסויים בבעלי חיים, של השירותים הוטרינריים קובעת:</vt:lpstr>
      <vt:lpstr>השימוש בבעלי חיים לעבודה</vt:lpstr>
      <vt:lpstr>סוגיות אתיות בעבודה עם אנשים ועם בעלי חיים יחד</vt:lpstr>
      <vt:lpstr>ביבליוגרפיה:</vt:lpstr>
      <vt:lpstr>מצגת של PowerPoint‏</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אתיקה מקצועית</dc:title>
  <dc:creator>יוני יושע</dc:creator>
  <cp:lastModifiedBy>יוני יושע</cp:lastModifiedBy>
  <cp:revision>216</cp:revision>
  <cp:lastPrinted>2016-07-11T07:54:13Z</cp:lastPrinted>
  <dcterms:created xsi:type="dcterms:W3CDTF">2016-01-15T08:16:57Z</dcterms:created>
  <dcterms:modified xsi:type="dcterms:W3CDTF">2020-08-06T19:43:47Z</dcterms:modified>
</cp:coreProperties>
</file>