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2" d="100"/>
          <a:sy n="82" d="100"/>
        </p:scale>
        <p:origin x="67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C161114-8C9F-48A3-8EF4-5D5C2B1AA0BF}"/>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he-IL" dirty="0"/>
          </a:p>
        </p:txBody>
      </p:sp>
      <p:sp>
        <p:nvSpPr>
          <p:cNvPr id="3" name="כותרת משנה 2">
            <a:extLst>
              <a:ext uri="{FF2B5EF4-FFF2-40B4-BE49-F238E27FC236}">
                <a16:creationId xmlns:a16="http://schemas.microsoft.com/office/drawing/2014/main" id="{69E2118D-4C93-41EC-B759-ABB29C2E6B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pic>
        <p:nvPicPr>
          <p:cNvPr id="12" name="תמונה 11" descr="תמונה שמכילה ציור&#10;&#10;התיאור נוצר באופן אוטומטי">
            <a:extLst>
              <a:ext uri="{FF2B5EF4-FFF2-40B4-BE49-F238E27FC236}">
                <a16:creationId xmlns:a16="http://schemas.microsoft.com/office/drawing/2014/main" id="{32F2EF0E-9966-4710-B2E2-0D76FB9643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9416" y="23813"/>
            <a:ext cx="2132584" cy="809770"/>
          </a:xfrm>
          <a:prstGeom prst="rect">
            <a:avLst/>
          </a:prstGeom>
        </p:spPr>
      </p:pic>
    </p:spTree>
    <p:extLst>
      <p:ext uri="{BB962C8B-B14F-4D97-AF65-F5344CB8AC3E}">
        <p14:creationId xmlns:p14="http://schemas.microsoft.com/office/powerpoint/2010/main" val="160796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5EF7B13-C65E-417F-8C02-AE318C26654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ABCB45E2-3195-46D1-90FD-CFF36EAEDAA2}"/>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Tree>
    <p:extLst>
      <p:ext uri="{BB962C8B-B14F-4D97-AF65-F5344CB8AC3E}">
        <p14:creationId xmlns:p14="http://schemas.microsoft.com/office/powerpoint/2010/main" val="61510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D9C60705-3280-4809-9B4B-313908609381}"/>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8AD222F1-F93B-45DA-A721-9016EEC63767}"/>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Tree>
    <p:extLst>
      <p:ext uri="{BB962C8B-B14F-4D97-AF65-F5344CB8AC3E}">
        <p14:creationId xmlns:p14="http://schemas.microsoft.com/office/powerpoint/2010/main" val="3091053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F58BD46-6577-41B5-9EAD-BCAC60DD4C33}"/>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95C828AC-6936-47C9-8577-EFA5D6321ECC}"/>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Tree>
    <p:extLst>
      <p:ext uri="{BB962C8B-B14F-4D97-AF65-F5344CB8AC3E}">
        <p14:creationId xmlns:p14="http://schemas.microsoft.com/office/powerpoint/2010/main" val="141234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F87B051-422A-4239-A892-86EB63D481FE}"/>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9473587-8395-4A6C-A458-8864F10238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Tree>
    <p:extLst>
      <p:ext uri="{BB962C8B-B14F-4D97-AF65-F5344CB8AC3E}">
        <p14:creationId xmlns:p14="http://schemas.microsoft.com/office/powerpoint/2010/main" val="4000315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שני תכנים">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0F326600-57D8-44D2-822C-4508EBEA5E6D}"/>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4ECD0DE0-F650-4034-A9A7-E5271703B87E}"/>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8" name="כותרת 7">
            <a:extLst>
              <a:ext uri="{FF2B5EF4-FFF2-40B4-BE49-F238E27FC236}">
                <a16:creationId xmlns:a16="http://schemas.microsoft.com/office/drawing/2014/main" id="{E040388A-A676-46A1-B22D-FBEEA21F9C96}"/>
              </a:ext>
            </a:extLst>
          </p:cNvPr>
          <p:cNvSpPr>
            <a:spLocks noGrp="1"/>
          </p:cNvSpPr>
          <p:nvPr>
            <p:ph type="title"/>
          </p:nvPr>
        </p:nvSpPr>
        <p:spPr/>
        <p:txBody>
          <a:bodyPr/>
          <a:lstStyle/>
          <a:p>
            <a:r>
              <a:rPr lang="he-IL"/>
              <a:t>לחץ כדי לערוך סגנון כותרת של תבנית בסיס</a:t>
            </a:r>
          </a:p>
        </p:txBody>
      </p:sp>
    </p:spTree>
    <p:extLst>
      <p:ext uri="{BB962C8B-B14F-4D97-AF65-F5344CB8AC3E}">
        <p14:creationId xmlns:p14="http://schemas.microsoft.com/office/powerpoint/2010/main" val="2062159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0671113-ACB9-40E8-A9AE-F761A015E9D1}"/>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3EDAD5E-DF69-4B49-8AE6-345A3E0AE3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A5A15032-138A-453E-8762-013902AB50CD}"/>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F1BC39E1-9C8F-4077-A949-DBA4A2BDD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986E5276-C553-4087-8F24-38EEA660FCCC}"/>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Tree>
    <p:extLst>
      <p:ext uri="{BB962C8B-B14F-4D97-AF65-F5344CB8AC3E}">
        <p14:creationId xmlns:p14="http://schemas.microsoft.com/office/powerpoint/2010/main" val="102286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692C1E4-E920-44F7-B0EB-F6F6DA247916}"/>
              </a:ext>
            </a:extLst>
          </p:cNvPr>
          <p:cNvSpPr>
            <a:spLocks noGrp="1"/>
          </p:cNvSpPr>
          <p:nvPr>
            <p:ph type="title"/>
          </p:nvPr>
        </p:nvSpPr>
        <p:spPr/>
        <p:txBody>
          <a:bodyPr/>
          <a:lstStyle/>
          <a:p>
            <a:r>
              <a:rPr lang="he-IL"/>
              <a:t>לחץ כדי לערוך סגנון כותרת של תבנית בסיס</a:t>
            </a:r>
          </a:p>
        </p:txBody>
      </p:sp>
    </p:spTree>
    <p:extLst>
      <p:ext uri="{BB962C8B-B14F-4D97-AF65-F5344CB8AC3E}">
        <p14:creationId xmlns:p14="http://schemas.microsoft.com/office/powerpoint/2010/main" val="1774810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914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B6F417F-F810-499C-96C7-A8484C2097D3}"/>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A738CEE-433B-474F-BCF3-77FE3CBD70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FBCB9D57-2524-4FA9-A0E8-0EEC2C994C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Tree>
    <p:extLst>
      <p:ext uri="{BB962C8B-B14F-4D97-AF65-F5344CB8AC3E}">
        <p14:creationId xmlns:p14="http://schemas.microsoft.com/office/powerpoint/2010/main" val="115130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3362A1-3A90-40B4-BA9C-B761FF6A489B}"/>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02E5A1C2-495F-4156-AAA7-8A7BA7C161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p>
        </p:txBody>
      </p:sp>
      <p:sp>
        <p:nvSpPr>
          <p:cNvPr id="4" name="מציין מיקום טקסט 3">
            <a:extLst>
              <a:ext uri="{FF2B5EF4-FFF2-40B4-BE49-F238E27FC236}">
                <a16:creationId xmlns:a16="http://schemas.microsoft.com/office/drawing/2014/main" id="{FE649BAB-BAAA-44BA-B2D9-3744B49E3B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6282328-2B1C-4044-8C04-8363A11D6245}"/>
              </a:ext>
            </a:extLst>
          </p:cNvPr>
          <p:cNvSpPr>
            <a:spLocks noGrp="1"/>
          </p:cNvSpPr>
          <p:nvPr>
            <p:ph type="dt" sz="half" idx="10"/>
          </p:nvPr>
        </p:nvSpPr>
        <p:spPr>
          <a:xfrm>
            <a:off x="8610600" y="6356350"/>
            <a:ext cx="2743200" cy="365125"/>
          </a:xfrm>
          <a:prstGeom prst="rect">
            <a:avLst/>
          </a:prstGeom>
        </p:spPr>
        <p:txBody>
          <a:bodyPr/>
          <a:lstStyle/>
          <a:p>
            <a:fld id="{C0801C42-B315-4B4C-84B9-8F9EF4049759}" type="datetimeFigureOut">
              <a:rPr lang="he-IL" smtClean="0"/>
              <a:t>ל'/אדר א/תשפ"ב</a:t>
            </a:fld>
            <a:endParaRPr lang="he-IL"/>
          </a:p>
        </p:txBody>
      </p:sp>
      <p:sp>
        <p:nvSpPr>
          <p:cNvPr id="6" name="מציין מיקום של כותרת תחתונה 5">
            <a:extLst>
              <a:ext uri="{FF2B5EF4-FFF2-40B4-BE49-F238E27FC236}">
                <a16:creationId xmlns:a16="http://schemas.microsoft.com/office/drawing/2014/main" id="{AFB4AC02-594D-42A6-BEB8-910CDB33FB91}"/>
              </a:ext>
            </a:extLst>
          </p:cNvPr>
          <p:cNvSpPr>
            <a:spLocks noGrp="1"/>
          </p:cNvSpPr>
          <p:nvPr>
            <p:ph type="ftr" sz="quarter" idx="11"/>
          </p:nvPr>
        </p:nvSpPr>
        <p:spPr>
          <a:xfrm>
            <a:off x="4038600" y="6356350"/>
            <a:ext cx="4114800" cy="365125"/>
          </a:xfrm>
          <a:prstGeom prst="rect">
            <a:avLst/>
          </a:prstGeom>
        </p:spPr>
        <p:txBody>
          <a:bodyPr/>
          <a:lstStyle/>
          <a:p>
            <a:endParaRPr lang="he-IL"/>
          </a:p>
        </p:txBody>
      </p:sp>
      <p:sp>
        <p:nvSpPr>
          <p:cNvPr id="7" name="מציין מיקום של מספר שקופית 6">
            <a:extLst>
              <a:ext uri="{FF2B5EF4-FFF2-40B4-BE49-F238E27FC236}">
                <a16:creationId xmlns:a16="http://schemas.microsoft.com/office/drawing/2014/main" id="{B5C54642-1F47-4653-8D61-4F7F03276987}"/>
              </a:ext>
            </a:extLst>
          </p:cNvPr>
          <p:cNvSpPr>
            <a:spLocks noGrp="1"/>
          </p:cNvSpPr>
          <p:nvPr>
            <p:ph type="sldNum" sz="quarter" idx="12"/>
          </p:nvPr>
        </p:nvSpPr>
        <p:spPr>
          <a:xfrm>
            <a:off x="838200" y="6356350"/>
            <a:ext cx="2743200" cy="365125"/>
          </a:xfrm>
          <a:prstGeom prst="rect">
            <a:avLst/>
          </a:prstGeom>
        </p:spPr>
        <p:txBody>
          <a:bodyPr/>
          <a:lstStyle/>
          <a:p>
            <a:fld id="{5BCA9AF9-1051-4B6F-9720-C8F6A4FDD7CB}" type="slidenum">
              <a:rPr lang="he-IL" smtClean="0"/>
              <a:t>‹#›</a:t>
            </a:fld>
            <a:endParaRPr lang="he-IL"/>
          </a:p>
        </p:txBody>
      </p:sp>
    </p:spTree>
    <p:extLst>
      <p:ext uri="{BB962C8B-B14F-4D97-AF65-F5344CB8AC3E}">
        <p14:creationId xmlns:p14="http://schemas.microsoft.com/office/powerpoint/2010/main" val="811414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3A88762B-A112-4BBA-A532-946D666D7EA2}"/>
              </a:ext>
            </a:extLst>
          </p:cNvPr>
          <p:cNvSpPr>
            <a:spLocks noGrp="1"/>
          </p:cNvSpPr>
          <p:nvPr>
            <p:ph type="title"/>
          </p:nvPr>
        </p:nvSpPr>
        <p:spPr>
          <a:xfrm>
            <a:off x="1178560" y="681037"/>
            <a:ext cx="10175240" cy="1009651"/>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352DBA1A-069B-4B99-A7C8-A6C1F96668F4}"/>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pic>
        <p:nvPicPr>
          <p:cNvPr id="8" name="תמונה 7" descr="תמונה שמכילה ציור&#10;&#10;התיאור נוצר באופן אוטומטי">
            <a:extLst>
              <a:ext uri="{FF2B5EF4-FFF2-40B4-BE49-F238E27FC236}">
                <a16:creationId xmlns:a16="http://schemas.microsoft.com/office/drawing/2014/main" id="{B4053668-5C29-4CB3-9DDF-847DD3A382E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454467" y="21272"/>
            <a:ext cx="1737534" cy="659765"/>
          </a:xfrm>
          <a:prstGeom prst="rect">
            <a:avLst/>
          </a:prstGeom>
        </p:spPr>
      </p:pic>
      <p:pic>
        <p:nvPicPr>
          <p:cNvPr id="10" name="תמונה 9" descr="תמונה שמכילה אור, מזון&#10;&#10;התיאור נוצר באופן אוטומטי">
            <a:extLst>
              <a:ext uri="{FF2B5EF4-FFF2-40B4-BE49-F238E27FC236}">
                <a16:creationId xmlns:a16="http://schemas.microsoft.com/office/drawing/2014/main" id="{EDE90788-0987-4DF8-95C0-DB350AC0967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9917" y="6181414"/>
            <a:ext cx="2117286" cy="540061"/>
          </a:xfrm>
          <a:prstGeom prst="rect">
            <a:avLst/>
          </a:prstGeom>
        </p:spPr>
      </p:pic>
      <p:cxnSp>
        <p:nvCxnSpPr>
          <p:cNvPr id="12" name="מחבר ישר 11">
            <a:extLst>
              <a:ext uri="{FF2B5EF4-FFF2-40B4-BE49-F238E27FC236}">
                <a16:creationId xmlns:a16="http://schemas.microsoft.com/office/drawing/2014/main" id="{8B5960D1-7796-47ED-81F7-384EB02FA46C}"/>
              </a:ext>
            </a:extLst>
          </p:cNvPr>
          <p:cNvCxnSpPr/>
          <p:nvPr userDrawn="1"/>
        </p:nvCxnSpPr>
        <p:spPr>
          <a:xfrm flipH="1">
            <a:off x="0" y="6176963"/>
            <a:ext cx="12192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4222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letapel.co.il/single-post/2018/01/31/%D7%99%D7%95%D7%9D-%D7%A9%D7%99%D7%A9%D7%99-%D7%90%D7%AA-%D7%99%D7%95%D7%93%D7%A2%D7%AA" TargetMode="External"/><Relationship Id="rId2" Type="http://schemas.openxmlformats.org/officeDocument/2006/relationships/hyperlink" Target="http://www.letapel.co.il/single-post/2017/08/15/mikud"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letapelb.co.i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7B93EF4-AEE6-474F-9F09-D555D170A0E6}"/>
              </a:ext>
            </a:extLst>
          </p:cNvPr>
          <p:cNvSpPr>
            <a:spLocks noGrp="1"/>
          </p:cNvSpPr>
          <p:nvPr>
            <p:ph type="ctrTitle"/>
          </p:nvPr>
        </p:nvSpPr>
        <p:spPr/>
        <p:txBody>
          <a:bodyPr/>
          <a:lstStyle/>
          <a:p>
            <a:r>
              <a:rPr lang="he-IL" b="1" dirty="0">
                <a:cs typeface="+mn-cs"/>
              </a:rPr>
              <a:t>בניית קליניקה </a:t>
            </a:r>
          </a:p>
        </p:txBody>
      </p:sp>
      <p:sp>
        <p:nvSpPr>
          <p:cNvPr id="3" name="כותרת משנה 2">
            <a:extLst>
              <a:ext uri="{FF2B5EF4-FFF2-40B4-BE49-F238E27FC236}">
                <a16:creationId xmlns:a16="http://schemas.microsoft.com/office/drawing/2014/main" id="{15B9E32B-9219-4AAC-87D3-4AE0F06B2D3E}"/>
              </a:ext>
            </a:extLst>
          </p:cNvPr>
          <p:cNvSpPr>
            <a:spLocks noGrp="1"/>
          </p:cNvSpPr>
          <p:nvPr>
            <p:ph type="subTitle" idx="1"/>
          </p:nvPr>
        </p:nvSpPr>
        <p:spPr/>
        <p:txBody>
          <a:bodyPr/>
          <a:lstStyle/>
          <a:p>
            <a:endParaRPr lang="he-IL"/>
          </a:p>
        </p:txBody>
      </p:sp>
    </p:spTree>
    <p:extLst>
      <p:ext uri="{BB962C8B-B14F-4D97-AF65-F5344CB8AC3E}">
        <p14:creationId xmlns:p14="http://schemas.microsoft.com/office/powerpoint/2010/main" val="1323651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8AD06DDA-B04C-48DC-9E1A-59065CFCB0E3}"/>
              </a:ext>
            </a:extLst>
          </p:cNvPr>
          <p:cNvSpPr txBox="1"/>
          <p:nvPr/>
        </p:nvSpPr>
        <p:spPr>
          <a:xfrm>
            <a:off x="130629" y="951722"/>
            <a:ext cx="11756571" cy="3785652"/>
          </a:xfrm>
          <a:prstGeom prst="rect">
            <a:avLst/>
          </a:prstGeom>
          <a:noFill/>
        </p:spPr>
        <p:txBody>
          <a:bodyPr wrap="square">
            <a:spAutoFit/>
          </a:bodyPr>
          <a:lstStyle/>
          <a:p>
            <a:pPr algn="r" rtl="1" fontAlgn="base"/>
            <a:r>
              <a:rPr lang="he-IL" sz="2400" b="1" i="0" dirty="0">
                <a:effectLst/>
                <a:latin typeface="inherit"/>
              </a:rPr>
              <a:t>מתרגלים לתנודות</a:t>
            </a:r>
            <a:endParaRPr lang="he-IL" sz="2400" b="0" i="0" dirty="0">
              <a:effectLst/>
              <a:latin typeface="var(--ricos-custom-p-font-family,unset)"/>
            </a:endParaRPr>
          </a:p>
          <a:p>
            <a:pPr algn="r" rtl="1" fontAlgn="base"/>
            <a:r>
              <a:rPr lang="he-IL" sz="2400" b="0" i="0" dirty="0">
                <a:effectLst/>
                <a:latin typeface="var(--ricos-custom-p-font-family,unset)"/>
              </a:rPr>
              <a:t>אין ספק שעבודה כשכיר מספקת לרוב יציבות, הכנסה קבועה וגם שבוע עבודה מוגדר - מה שמייצר סוג של שקט נפשי. </a:t>
            </a:r>
          </a:p>
          <a:p>
            <a:pPr algn="r" rtl="1" fontAlgn="base"/>
            <a:r>
              <a:rPr lang="he-IL" sz="2400" b="0" i="0" dirty="0">
                <a:effectLst/>
                <a:latin typeface="var(--ricos-custom-p-font-family,unset)"/>
              </a:rPr>
              <a:t>כעצמאים, כדאי להתרגל </a:t>
            </a:r>
            <a:r>
              <a:rPr lang="he-IL" sz="2400" b="1" i="0" dirty="0">
                <a:effectLst/>
                <a:latin typeface="inherit"/>
              </a:rPr>
              <a:t>להרבה יותר תנודות והרבה פחת וודאות.</a:t>
            </a:r>
            <a:r>
              <a:rPr lang="he-IL" sz="2400" b="0" i="0" dirty="0">
                <a:effectLst/>
                <a:latin typeface="var(--ricos-custom-p-font-family,unset)"/>
              </a:rPr>
              <a:t> יש חודשים אינטנסיביים ויש רגועים יותר. יש תקופות גאות ושפל, לפעמים התחושה היא שהיומן פשוט מתרוקן ולפעמים יש רשימת המתנה של מטופלים חדשים. </a:t>
            </a:r>
          </a:p>
          <a:p>
            <a:pPr algn="r" rtl="1" fontAlgn="base"/>
            <a:r>
              <a:rPr lang="he-IL" sz="2400" b="0" i="0" dirty="0">
                <a:effectLst/>
                <a:latin typeface="var(--ricos-custom-p-font-family,unset)"/>
              </a:rPr>
              <a:t>כדי להתמודד עם התנודתיות, כעצמאים חשוב להיות הרבה</a:t>
            </a:r>
            <a:r>
              <a:rPr lang="he-IL" sz="2400" b="1" i="0" dirty="0">
                <a:effectLst/>
                <a:latin typeface="inherit"/>
              </a:rPr>
              <a:t> יותר מתוכננים.</a:t>
            </a:r>
            <a:r>
              <a:rPr lang="he-IL" sz="2400" b="0" i="0" dirty="0">
                <a:effectLst/>
                <a:latin typeface="var(--ricos-custom-p-font-family,unset)"/>
              </a:rPr>
              <a:t> למשל, לשים כסף בצד באופן קבוע לחודשים חלשים יותר, להתרגל לתקופות עומס בעבודה ולזכור לנוח בתקופות רגועות יותר, לנצל שעות ריקות ביומן לשיווק ועבודה על תשתיות, להיות עם אצבע על הדופק ולשים לב לעונתיות בקליניקה ועוד. </a:t>
            </a:r>
          </a:p>
        </p:txBody>
      </p:sp>
    </p:spTree>
    <p:extLst>
      <p:ext uri="{BB962C8B-B14F-4D97-AF65-F5344CB8AC3E}">
        <p14:creationId xmlns:p14="http://schemas.microsoft.com/office/powerpoint/2010/main" val="42391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4E9E47E4-6FB9-4DFB-94D4-F9CBE43C4713}"/>
              </a:ext>
            </a:extLst>
          </p:cNvPr>
          <p:cNvSpPr txBox="1"/>
          <p:nvPr/>
        </p:nvSpPr>
        <p:spPr>
          <a:xfrm>
            <a:off x="177282" y="802433"/>
            <a:ext cx="11672596" cy="1938992"/>
          </a:xfrm>
          <a:prstGeom prst="rect">
            <a:avLst/>
          </a:prstGeom>
          <a:noFill/>
        </p:spPr>
        <p:txBody>
          <a:bodyPr wrap="square">
            <a:spAutoFit/>
          </a:bodyPr>
          <a:lstStyle/>
          <a:p>
            <a:pPr algn="r" rtl="1" fontAlgn="base">
              <a:buFont typeface="Arial" panose="020B0604020202020204" pitchFamily="34" charset="0"/>
              <a:buChar char="•"/>
            </a:pPr>
            <a:r>
              <a:rPr lang="he-IL" sz="2400" b="1" i="0" dirty="0">
                <a:effectLst/>
                <a:latin typeface="inherit"/>
              </a:rPr>
              <a:t>לבחור עם מי לעבוד (וחשוב לא פחות עם מי לא) </a:t>
            </a:r>
            <a:r>
              <a:rPr lang="he-IL" sz="2400" b="0" i="0" dirty="0">
                <a:effectLst/>
                <a:latin typeface="var(--ricos-custom-p-font-family,unset)"/>
              </a:rPr>
              <a:t>- כלומר, להבין מי המטופלים שנכונים לך, באיזה סוגים של מקרים מתאים לך לטפל ול</a:t>
            </a:r>
            <a:r>
              <a:rPr lang="he-IL" sz="2400" b="0" i="0" u="none" strike="noStrike" dirty="0">
                <a:effectLst/>
                <a:latin typeface="var(--ricos-custom-link-font-family,unset)"/>
                <a:hlinkClick r:id="rId2">
                  <a:extLst>
                    <a:ext uri="{A12FA001-AC4F-418D-AE19-62706E023703}">
                      <ahyp:hlinkClr xmlns:ahyp="http://schemas.microsoft.com/office/drawing/2018/hyperlinkcolor" val="tx"/>
                    </a:ext>
                  </a:extLst>
                </a:hlinkClick>
              </a:rPr>
              <a:t>מקד את השיווק שלך בפניה אליהם. </a:t>
            </a:r>
            <a:endParaRPr lang="he-IL" sz="2400" b="0" i="0" dirty="0">
              <a:effectLst/>
              <a:latin typeface="var(--ricos-custom-p-font-family,unset)"/>
            </a:endParaRPr>
          </a:p>
          <a:p>
            <a:pPr algn="r" rtl="1" fontAlgn="base">
              <a:buFont typeface="Arial" panose="020B0604020202020204" pitchFamily="34" charset="0"/>
              <a:buChar char="•"/>
            </a:pPr>
            <a:r>
              <a:rPr lang="he-IL" sz="2400" b="1" i="0" dirty="0">
                <a:effectLst/>
                <a:latin typeface="inherit"/>
              </a:rPr>
              <a:t>לבחור באיזה ימים ובאיזה שעות לעבוד</a:t>
            </a:r>
            <a:r>
              <a:rPr lang="he-IL" sz="2400" b="0" i="0" dirty="0">
                <a:effectLst/>
                <a:latin typeface="var(--ricos-custom-p-font-family,unset)"/>
              </a:rPr>
              <a:t> ואיך יראה השבוע שלך, מתוך ההבנה שהמטופלים הנכונים יתאימו את עצמם </a:t>
            </a:r>
            <a:r>
              <a:rPr lang="he-IL" sz="2400" b="0" i="0" u="none" strike="noStrike" dirty="0">
                <a:effectLst/>
                <a:latin typeface="var(--ricos-custom-link-font-family,unset)"/>
                <a:hlinkClick r:id="rId3">
                  <a:extLst>
                    <a:ext uri="{A12FA001-AC4F-418D-AE19-62706E023703}">
                      <ahyp:hlinkClr xmlns:ahyp="http://schemas.microsoft.com/office/drawing/2018/hyperlinkcolor" val="tx"/>
                    </a:ext>
                  </a:extLst>
                </a:hlinkClick>
              </a:rPr>
              <a:t>לשעות הפעילות שנוחות לך </a:t>
            </a:r>
            <a:r>
              <a:rPr lang="he-IL" sz="2400" b="0" i="0" dirty="0">
                <a:effectLst/>
                <a:latin typeface="var(--ricos-custom-p-font-family,unset)"/>
              </a:rPr>
              <a:t>(כן, כן, גם כשיומן שלך עדיין לא מלא). </a:t>
            </a:r>
          </a:p>
          <a:p>
            <a:pPr algn="r" rtl="1" fontAlgn="base">
              <a:buFont typeface="Arial" panose="020B0604020202020204" pitchFamily="34" charset="0"/>
              <a:buChar char="•"/>
            </a:pPr>
            <a:r>
              <a:rPr lang="he-IL" sz="2400" b="1" i="0" dirty="0">
                <a:effectLst/>
                <a:latin typeface="inherit"/>
              </a:rPr>
              <a:t>לבחור איך לתמחר את הטיפולים שלך,</a:t>
            </a:r>
            <a:r>
              <a:rPr lang="he-IL" sz="2400" b="0" i="0" dirty="0">
                <a:effectLst/>
                <a:latin typeface="var(--ricos-custom-p-font-family,unset)"/>
              </a:rPr>
              <a:t> כמה להרוויח, למי לתת הנחות, מתי להעלות מחירים. </a:t>
            </a:r>
          </a:p>
        </p:txBody>
      </p:sp>
    </p:spTree>
    <p:extLst>
      <p:ext uri="{BB962C8B-B14F-4D97-AF65-F5344CB8AC3E}">
        <p14:creationId xmlns:p14="http://schemas.microsoft.com/office/powerpoint/2010/main" val="410223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D584E1E6-6852-43D4-8C93-ACE6AC20F354}"/>
              </a:ext>
            </a:extLst>
          </p:cNvPr>
          <p:cNvSpPr txBox="1"/>
          <p:nvPr/>
        </p:nvSpPr>
        <p:spPr>
          <a:xfrm>
            <a:off x="298581" y="839755"/>
            <a:ext cx="11635272" cy="5016758"/>
          </a:xfrm>
          <a:prstGeom prst="rect">
            <a:avLst/>
          </a:prstGeom>
          <a:noFill/>
        </p:spPr>
        <p:txBody>
          <a:bodyPr wrap="square">
            <a:spAutoFit/>
          </a:bodyPr>
          <a:lstStyle/>
          <a:p>
            <a:r>
              <a:rPr lang="he-IL" sz="2000" b="1" i="0" u="sng" dirty="0">
                <a:effectLst/>
                <a:latin typeface="Roboto" panose="020B0604020202020204" pitchFamily="2" charset="0"/>
              </a:rPr>
              <a:t>להתחיל לכתוב בלוג</a:t>
            </a:r>
            <a:endParaRPr lang="he-IL" sz="2000" b="0" i="0" dirty="0">
              <a:effectLst/>
              <a:latin typeface="Roboto" panose="020B0604020202020204" pitchFamily="2" charset="0"/>
            </a:endParaRPr>
          </a:p>
          <a:p>
            <a:r>
              <a:rPr lang="he-IL" sz="2000" b="0" i="0" dirty="0">
                <a:effectLst/>
                <a:latin typeface="Roboto" panose="020B0604020202020204" pitchFamily="2" charset="0"/>
              </a:rPr>
              <a:t>בלוג אישי הוא שלכם, ובעולם הרשתות החברתיות שבו כולם משתפים עם כולם והזיהוי האישי הולך לאיבוד – זה משמעותי. בלוג זהו כלי מצוין להביע את עצמכם וכן למיתוג עצמי שלכם. כאן תוכלו להעלות נושאים מסוימים, להציע תובנות אישיות ופתרונות וכך ליצור לעצמכם נישה מקצועית משלכם, התמחות. למשל: בלוג בתחום אימהות לילדים עם צרכים מיוחדים, בלוג הדן בהיערכות המשפחתית לאבא/ילד הלום קרב ועוד. זה ממתג אתכם כמומחים בתחום מסוים, אך גם כמטפלים בעלי עומק ואמירה אישית.</a:t>
            </a:r>
          </a:p>
          <a:p>
            <a:r>
              <a:rPr lang="he-IL" sz="2000" b="1" i="0" dirty="0">
                <a:effectLst/>
                <a:latin typeface="Roboto" panose="020B0604020202020204" pitchFamily="2" charset="0"/>
              </a:rPr>
              <a:t>בלוג זו לא כתיבה שיווקית</a:t>
            </a:r>
            <a:r>
              <a:rPr lang="he-IL" sz="2000" b="0" i="0" dirty="0">
                <a:effectLst/>
                <a:latin typeface="Roboto" panose="020B0604020202020204" pitchFamily="2" charset="0"/>
              </a:rPr>
              <a:t> – חשוב להקפיד על כתיבה אמינה ואותנטית. היו מי שאתם ודברו אל הקהל הפוטנציאלי שלכם, אבל אל תנסו לרצות אותו בכל מחיר. מי שיתחבר לאמת הפנימית שלכם הוא זה שתשמחו לפגוש בקליניקה. מצגי שווא או כתיבה שיווקית מדי עלולה למשוך את האנשים הלא נכונים.</a:t>
            </a:r>
          </a:p>
          <a:p>
            <a:r>
              <a:rPr lang="he-IL" sz="2000" b="1" i="0" dirty="0">
                <a:effectLst/>
                <a:latin typeface="Roboto" panose="020B0604020202020204" pitchFamily="2" charset="0"/>
              </a:rPr>
              <a:t>לדייק את המסר לקהל היעד</a:t>
            </a:r>
            <a:r>
              <a:rPr lang="he-IL" sz="2000" b="0" i="0" dirty="0">
                <a:effectLst/>
                <a:latin typeface="Roboto" panose="020B0604020202020204" pitchFamily="2" charset="0"/>
              </a:rPr>
              <a:t> – זוכרים את תחושת ההקשבה הראשונה לשיר שכאילו נכתב במיוחד עבורכם? מאותו רגע השיר והלהקה הפכו לחלק חשוב מחייכם, נכון? תחושה דומה חשים כשאתם מוטרדים בסוגיה מסוימת ונתקלים ברשת בטקסט שמדבר בדיוק על זה! והפעם אפילו יש דרך להגיע אל הכותב/ת! אם תדייקו את המסר, תצליחו לעורר את התחושה הזו בקרב הקוראים.</a:t>
            </a:r>
          </a:p>
          <a:p>
            <a:r>
              <a:rPr lang="he-IL" sz="2000" b="1" i="0" dirty="0">
                <a:effectLst/>
                <a:latin typeface="Roboto" panose="020B0604020202020204" pitchFamily="2" charset="0"/>
              </a:rPr>
              <a:t>התמדה – </a:t>
            </a:r>
            <a:r>
              <a:rPr lang="he-IL" sz="2000" b="0" i="0" dirty="0">
                <a:effectLst/>
                <a:latin typeface="Roboto" panose="020B0604020202020204" pitchFamily="2" charset="0"/>
              </a:rPr>
              <a:t>סביר להניח שפוסט אחד מוצלח לא תהיה לו השפעה דרמטית, אבל לכתיבה רציפה של פעם-פעמיים בשבוע, יש סיכויים הרבה יותר טובים. זה משדר רצינות ואכפתיות וגם תפתח אצלכם את "שריר הסבלנות", ההבנה שעסק זו ריצה למרחקים ארוכים.</a:t>
            </a:r>
          </a:p>
        </p:txBody>
      </p:sp>
    </p:spTree>
    <p:extLst>
      <p:ext uri="{BB962C8B-B14F-4D97-AF65-F5344CB8AC3E}">
        <p14:creationId xmlns:p14="http://schemas.microsoft.com/office/powerpoint/2010/main" val="155452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27CB41A9-E2A0-4833-BFDC-AD08E8D735CC}"/>
              </a:ext>
            </a:extLst>
          </p:cNvPr>
          <p:cNvSpPr txBox="1"/>
          <p:nvPr/>
        </p:nvSpPr>
        <p:spPr>
          <a:xfrm>
            <a:off x="270589" y="709128"/>
            <a:ext cx="10795518" cy="5078313"/>
          </a:xfrm>
          <a:prstGeom prst="rect">
            <a:avLst/>
          </a:prstGeom>
          <a:noFill/>
        </p:spPr>
        <p:txBody>
          <a:bodyPr wrap="square">
            <a:spAutoFit/>
          </a:bodyPr>
          <a:lstStyle/>
          <a:p>
            <a:pPr>
              <a:buFont typeface="Arial" panose="020B0604020202020204" pitchFamily="34" charset="0"/>
              <a:buChar char="•"/>
            </a:pPr>
            <a:r>
              <a:rPr lang="he-IL" b="0" i="0" dirty="0">
                <a:effectLst/>
                <a:latin typeface="Arial" panose="020B0604020202020204" pitchFamily="34" charset="0"/>
              </a:rPr>
              <a:t>תחום ההתערבויות בעזרת בעלי חיים הפך לפופולרי ב-20 השנים האחרונות בכל רחבי העולם, וכך גם בישראל. התחום מחולק לארבעת תתי תחומים:</a:t>
            </a:r>
            <a:br>
              <a:rPr lang="he-IL" dirty="0"/>
            </a:br>
            <a:r>
              <a:rPr lang="he-IL" b="0" i="0" dirty="0">
                <a:effectLst/>
                <a:latin typeface="Arial" panose="020B0604020202020204" pitchFamily="34" charset="0"/>
              </a:rPr>
              <a:t>1. </a:t>
            </a:r>
            <a:r>
              <a:rPr lang="en-US" b="0" i="0" dirty="0">
                <a:effectLst/>
                <a:latin typeface="Arial" panose="020B0604020202020204" pitchFamily="34" charset="0"/>
              </a:rPr>
              <a:t>Herd Animal therapy - </a:t>
            </a:r>
            <a:r>
              <a:rPr lang="en-US" b="1" i="0" dirty="0">
                <a:effectLst/>
                <a:latin typeface="Arial" panose="020B0604020202020204" pitchFamily="34" charset="0"/>
              </a:rPr>
              <a:t>HAT</a:t>
            </a:r>
            <a:r>
              <a:rPr lang="en-US" b="0" i="0" dirty="0">
                <a:effectLst/>
                <a:latin typeface="Arial" panose="020B0604020202020204" pitchFamily="34" charset="0"/>
              </a:rPr>
              <a:t> </a:t>
            </a:r>
            <a:r>
              <a:rPr lang="he-IL" b="0" i="0" dirty="0">
                <a:effectLst/>
                <a:latin typeface="Arial" panose="020B0604020202020204" pitchFamily="34" charset="0"/>
              </a:rPr>
              <a:t>טיפול בעזרת חיות עדר. בתוך תחום זה </a:t>
            </a:r>
            <a:r>
              <a:rPr lang="he-IL" b="0" i="0" dirty="0" err="1">
                <a:effectLst/>
                <a:latin typeface="Arial" panose="020B0604020202020204" pitchFamily="34" charset="0"/>
              </a:rPr>
              <a:t>מקצועות:טיפול</a:t>
            </a:r>
            <a:r>
              <a:rPr lang="he-IL" b="0" i="0" dirty="0">
                <a:effectLst/>
                <a:latin typeface="Arial" panose="020B0604020202020204" pitchFamily="34" charset="0"/>
              </a:rPr>
              <a:t> בעזרת סוסים ובסביבתם </a:t>
            </a:r>
          </a:p>
          <a:p>
            <a:pPr>
              <a:buFont typeface="Arial" panose="020B0604020202020204" pitchFamily="34" charset="0"/>
              <a:buChar char="•"/>
            </a:pPr>
            <a:r>
              <a:rPr lang="he-IL" b="0" i="0" dirty="0">
                <a:effectLst/>
                <a:latin typeface="Arial" panose="020B0604020202020204" pitchFamily="34" charset="0"/>
              </a:rPr>
              <a:t>עבודה עם ובסביבת העדר</a:t>
            </a:r>
          </a:p>
          <a:p>
            <a:pPr>
              <a:buFont typeface="Arial" panose="020B0604020202020204" pitchFamily="34" charset="0"/>
              <a:buChar char="•"/>
            </a:pPr>
            <a:r>
              <a:rPr lang="he-IL" b="0" i="0" dirty="0">
                <a:effectLst/>
                <a:latin typeface="Arial" panose="020B0604020202020204" pitchFamily="34" charset="0"/>
              </a:rPr>
              <a:t>טיפול בעזרת כל בעל חיים אשר ניתן לרכוב עליהם, כדוגמת למה, גמל, חמור ועוד.</a:t>
            </a:r>
          </a:p>
          <a:p>
            <a:pPr rtl="1">
              <a:buFont typeface="Arial" panose="020B0604020202020204" pitchFamily="34" charset="0"/>
              <a:buChar char="•"/>
            </a:pPr>
            <a:r>
              <a:rPr lang="he-IL" b="0" i="0" dirty="0">
                <a:effectLst/>
                <a:latin typeface="Arial" panose="020B0604020202020204" pitchFamily="34" charset="0"/>
              </a:rPr>
              <a:t>2. </a:t>
            </a:r>
            <a:r>
              <a:rPr lang="en-US" b="0" i="0" dirty="0">
                <a:effectLst/>
                <a:latin typeface="Arial" panose="020B0604020202020204" pitchFamily="34" charset="0"/>
              </a:rPr>
              <a:t>Aqua Assisted Therapy - </a:t>
            </a:r>
            <a:r>
              <a:rPr lang="en-US" b="1" i="0" dirty="0" err="1">
                <a:effectLst/>
                <a:latin typeface="Arial" panose="020B0604020202020204" pitchFamily="34" charset="0"/>
              </a:rPr>
              <a:t>AqAT</a:t>
            </a:r>
            <a:r>
              <a:rPr lang="en-US" b="0" i="0" dirty="0">
                <a:effectLst/>
                <a:latin typeface="Arial" panose="020B0604020202020204" pitchFamily="34" charset="0"/>
              </a:rPr>
              <a:t> - </a:t>
            </a:r>
            <a:r>
              <a:rPr lang="he-IL" b="0" i="0" dirty="0">
                <a:effectLst/>
                <a:latin typeface="Arial" panose="020B0604020202020204" pitchFamily="34" charset="0"/>
              </a:rPr>
              <a:t>אקווה תרפיה - טיפול במרחב מימי. בתחום זה </a:t>
            </a:r>
            <a:r>
              <a:rPr lang="he-IL" b="0" i="0" dirty="0" err="1">
                <a:effectLst/>
                <a:latin typeface="Arial" panose="020B0604020202020204" pitchFamily="34" charset="0"/>
              </a:rPr>
              <a:t>מקצועות:שחייה</a:t>
            </a:r>
            <a:r>
              <a:rPr lang="he-IL" b="0" i="0" dirty="0">
                <a:effectLst/>
                <a:latin typeface="Arial" panose="020B0604020202020204" pitchFamily="34" charset="0"/>
              </a:rPr>
              <a:t> עם דולפינים</a:t>
            </a:r>
          </a:p>
          <a:p>
            <a:pPr rtl="1">
              <a:buFont typeface="Arial" panose="020B0604020202020204" pitchFamily="34" charset="0"/>
              <a:buChar char="•"/>
            </a:pPr>
            <a:r>
              <a:rPr lang="he-IL" b="0" i="0" dirty="0">
                <a:effectLst/>
                <a:latin typeface="Arial" panose="020B0604020202020204" pitchFamily="34" charset="0"/>
              </a:rPr>
              <a:t>התבוננות באקווריומים</a:t>
            </a:r>
          </a:p>
          <a:p>
            <a:pPr rtl="1">
              <a:buFont typeface="Arial" panose="020B0604020202020204" pitchFamily="34" charset="0"/>
              <a:buChar char="•"/>
            </a:pPr>
            <a:r>
              <a:rPr lang="he-IL" b="0" i="0" dirty="0">
                <a:effectLst/>
                <a:latin typeface="Arial" panose="020B0604020202020204" pitchFamily="34" charset="0"/>
              </a:rPr>
              <a:t>צלילה טיפולית</a:t>
            </a:r>
          </a:p>
          <a:p>
            <a:pPr rtl="1">
              <a:buFont typeface="Arial" panose="020B0604020202020204" pitchFamily="34" charset="0"/>
              <a:buChar char="•"/>
            </a:pPr>
            <a:r>
              <a:rPr lang="en-US" b="0" i="0" dirty="0">
                <a:effectLst/>
                <a:latin typeface="Arial" panose="020B0604020202020204" pitchFamily="34" charset="0"/>
              </a:rPr>
              <a:t>Canine Assisted Interventions - </a:t>
            </a:r>
            <a:r>
              <a:rPr lang="en-US" b="1" i="0" dirty="0">
                <a:effectLst/>
                <a:latin typeface="Arial" panose="020B0604020202020204" pitchFamily="34" charset="0"/>
              </a:rPr>
              <a:t>CAI</a:t>
            </a:r>
            <a:r>
              <a:rPr lang="en-US" b="0" i="0" dirty="0">
                <a:effectLst/>
                <a:latin typeface="Arial" panose="020B0604020202020204" pitchFamily="34" charset="0"/>
              </a:rPr>
              <a:t>. 3 - </a:t>
            </a:r>
            <a:r>
              <a:rPr lang="he-IL" b="0" i="0" dirty="0">
                <a:effectLst/>
                <a:latin typeface="Arial" panose="020B0604020202020204" pitchFamily="34" charset="0"/>
              </a:rPr>
              <a:t>התערבויות בעזרת כלביים. בתחום זה </a:t>
            </a:r>
            <a:r>
              <a:rPr lang="he-IL" b="0" i="0" dirty="0" err="1">
                <a:effectLst/>
                <a:latin typeface="Arial" panose="020B0604020202020204" pitchFamily="34" charset="0"/>
              </a:rPr>
              <a:t>מקצועות:כלבנות</a:t>
            </a:r>
            <a:r>
              <a:rPr lang="he-IL" b="0" i="0" dirty="0">
                <a:effectLst/>
                <a:latin typeface="Arial" panose="020B0604020202020204" pitchFamily="34" charset="0"/>
              </a:rPr>
              <a:t> טיפולית או הפעלה/ייעוץ/סיוע  בעזרת כלבים</a:t>
            </a:r>
          </a:p>
          <a:p>
            <a:pPr rtl="1">
              <a:buFont typeface="Arial" panose="020B0604020202020204" pitchFamily="34" charset="0"/>
              <a:buChar char="•"/>
            </a:pPr>
            <a:r>
              <a:rPr lang="he-IL" b="0" i="0" dirty="0">
                <a:effectLst/>
                <a:latin typeface="Arial" panose="020B0604020202020204" pitchFamily="34" charset="0"/>
              </a:rPr>
              <a:t>כלבי שירות</a:t>
            </a:r>
          </a:p>
          <a:p>
            <a:pPr rtl="1">
              <a:buFont typeface="Arial" panose="020B0604020202020204" pitchFamily="34" charset="0"/>
              <a:buChar char="•"/>
            </a:pPr>
            <a:r>
              <a:rPr lang="he-IL" b="0" i="0" dirty="0">
                <a:effectLst/>
                <a:latin typeface="Arial" panose="020B0604020202020204" pitchFamily="34" charset="0"/>
              </a:rPr>
              <a:t>עבודה עם עדר זאבים (תהליך </a:t>
            </a:r>
            <a:r>
              <a:rPr lang="he-IL" b="0" i="0" dirty="0" err="1">
                <a:effectLst/>
                <a:latin typeface="Arial" panose="020B0604020202020204" pitchFamily="34" charset="0"/>
              </a:rPr>
              <a:t>יחודי</a:t>
            </a:r>
            <a:r>
              <a:rPr lang="he-IL" b="0" i="0" dirty="0">
                <a:effectLst/>
                <a:latin typeface="Arial" panose="020B0604020202020204" pitchFamily="34" charset="0"/>
              </a:rPr>
              <a:t>).</a:t>
            </a:r>
          </a:p>
          <a:p>
            <a:pPr>
              <a:buFont typeface="Arial" panose="020B0604020202020204" pitchFamily="34" charset="0"/>
              <a:buChar char="•"/>
            </a:pPr>
            <a:r>
              <a:rPr lang="he-IL" b="0" i="0" dirty="0">
                <a:effectLst/>
                <a:latin typeface="Arial" panose="020B0604020202020204" pitchFamily="34" charset="0"/>
              </a:rPr>
              <a:t>4. </a:t>
            </a:r>
            <a:r>
              <a:rPr lang="en-US" b="0" i="0" dirty="0">
                <a:effectLst/>
                <a:latin typeface="Arial" panose="020B0604020202020204" pitchFamily="34" charset="0"/>
              </a:rPr>
              <a:t>Animal assisted \ Therapeutic Interventions -</a:t>
            </a:r>
            <a:r>
              <a:rPr lang="en-US" b="1" i="0" dirty="0">
                <a:effectLst/>
                <a:latin typeface="Arial" panose="020B0604020202020204" pitchFamily="34" charset="0"/>
              </a:rPr>
              <a:t> AA \ TI</a:t>
            </a:r>
            <a:r>
              <a:rPr lang="en-US" b="0" i="0" dirty="0">
                <a:effectLst/>
                <a:latin typeface="Arial" panose="020B0604020202020204" pitchFamily="34" charset="0"/>
              </a:rPr>
              <a:t> - </a:t>
            </a:r>
            <a:r>
              <a:rPr lang="he-IL" b="0" i="0" dirty="0">
                <a:effectLst/>
                <a:latin typeface="Arial" panose="020B0604020202020204" pitchFamily="34" charset="0"/>
              </a:rPr>
              <a:t>התערבויות טיפוליות בעזרת בעלי חיים. בתחום זה מנעד מקצועות:</a:t>
            </a:r>
            <a:r>
              <a:rPr lang="en-US" b="0" i="0" dirty="0">
                <a:effectLst/>
                <a:latin typeface="Arial" panose="020B0604020202020204" pitchFamily="34" charset="0"/>
              </a:rPr>
              <a:t>Animal Assisted Advisor / Activities / Assists - </a:t>
            </a:r>
            <a:r>
              <a:rPr lang="en-US" b="1" i="0" dirty="0">
                <a:effectLst/>
                <a:latin typeface="Arial" panose="020B0604020202020204" pitchFamily="34" charset="0"/>
              </a:rPr>
              <a:t>AAA </a:t>
            </a:r>
            <a:r>
              <a:rPr lang="en-US" b="0" i="0" dirty="0">
                <a:effectLst/>
                <a:latin typeface="Arial" panose="020B0604020202020204" pitchFamily="34" charset="0"/>
              </a:rPr>
              <a:t>- </a:t>
            </a:r>
            <a:r>
              <a:rPr lang="he-IL" b="0" i="0" dirty="0">
                <a:effectLst/>
                <a:latin typeface="Arial" panose="020B0604020202020204" pitchFamily="34" charset="0"/>
              </a:rPr>
              <a:t>פעולות / ייעוץ / סיוע טיפולי /מסייע למטפל בעזרת בעלי חיים, </a:t>
            </a:r>
          </a:p>
          <a:p>
            <a:pPr>
              <a:buFont typeface="Arial" panose="020B0604020202020204" pitchFamily="34" charset="0"/>
              <a:buChar char="•"/>
            </a:pPr>
            <a:r>
              <a:rPr lang="he-IL" b="0" i="0" dirty="0">
                <a:effectLst/>
                <a:latin typeface="Arial" panose="020B0604020202020204" pitchFamily="34" charset="0"/>
              </a:rPr>
              <a:t> </a:t>
            </a:r>
            <a:r>
              <a:rPr lang="en-US" b="0" i="0" dirty="0">
                <a:effectLst/>
                <a:latin typeface="Arial" panose="020B0604020202020204" pitchFamily="34" charset="0"/>
              </a:rPr>
              <a:t>Animal  Assisted Education - </a:t>
            </a:r>
            <a:r>
              <a:rPr lang="en-US" b="1" i="0" dirty="0">
                <a:effectLst/>
                <a:latin typeface="Arial" panose="020B0604020202020204" pitchFamily="34" charset="0"/>
              </a:rPr>
              <a:t>AAE </a:t>
            </a:r>
            <a:r>
              <a:rPr lang="en-US" b="0" i="0" dirty="0">
                <a:effectLst/>
                <a:latin typeface="Arial" panose="020B0604020202020204" pitchFamily="34" charset="0"/>
              </a:rPr>
              <a:t>- </a:t>
            </a:r>
            <a:r>
              <a:rPr lang="he-IL" b="0" i="0" dirty="0">
                <a:effectLst/>
                <a:latin typeface="Arial" panose="020B0604020202020204" pitchFamily="34" charset="0"/>
              </a:rPr>
              <a:t>חינוך בעזרת בעלי חיים </a:t>
            </a:r>
          </a:p>
          <a:p>
            <a:pPr>
              <a:buFont typeface="Arial" panose="020B0604020202020204" pitchFamily="34" charset="0"/>
              <a:buChar char="•"/>
            </a:pPr>
            <a:r>
              <a:rPr lang="en-US" b="0" i="0" dirty="0">
                <a:effectLst/>
                <a:latin typeface="Arial" panose="020B0604020202020204" pitchFamily="34" charset="0"/>
              </a:rPr>
              <a:t>Animal Assisted Therapy - </a:t>
            </a:r>
            <a:r>
              <a:rPr lang="en-US" b="1" i="0" dirty="0">
                <a:effectLst/>
                <a:latin typeface="Arial" panose="020B0604020202020204" pitchFamily="34" charset="0"/>
              </a:rPr>
              <a:t>AAT </a:t>
            </a:r>
            <a:r>
              <a:rPr lang="en-US" b="0" i="0" dirty="0">
                <a:effectLst/>
                <a:latin typeface="Arial" panose="020B0604020202020204" pitchFamily="34" charset="0"/>
              </a:rPr>
              <a:t>- </a:t>
            </a:r>
            <a:r>
              <a:rPr lang="he-IL" b="0" i="0" dirty="0">
                <a:effectLst/>
                <a:latin typeface="Arial" panose="020B0604020202020204" pitchFamily="34" charset="0"/>
              </a:rPr>
              <a:t>טיפול בעזרת בעלי חיים</a:t>
            </a:r>
          </a:p>
          <a:p>
            <a:pPr>
              <a:buFont typeface="Arial" panose="020B0604020202020204" pitchFamily="34" charset="0"/>
              <a:buChar char="•"/>
            </a:pPr>
            <a:r>
              <a:rPr lang="en-US" b="0" i="0" dirty="0">
                <a:effectLst/>
                <a:latin typeface="Arial" panose="020B0604020202020204" pitchFamily="34" charset="0"/>
              </a:rPr>
              <a:t>Animal Assisted Psychotherapy - </a:t>
            </a:r>
            <a:r>
              <a:rPr lang="en-US" b="1" i="0" dirty="0">
                <a:effectLst/>
                <a:latin typeface="Arial" panose="020B0604020202020204" pitchFamily="34" charset="0"/>
              </a:rPr>
              <a:t>AAP</a:t>
            </a:r>
            <a:r>
              <a:rPr lang="en-US" b="0" i="0" dirty="0">
                <a:effectLst/>
                <a:latin typeface="Arial" panose="020B0604020202020204" pitchFamily="34" charset="0"/>
              </a:rPr>
              <a:t> - </a:t>
            </a:r>
            <a:r>
              <a:rPr lang="he-IL" b="0" i="0" dirty="0">
                <a:effectLst/>
                <a:latin typeface="Arial" panose="020B0604020202020204" pitchFamily="34" charset="0"/>
              </a:rPr>
              <a:t>פסיכותרפיה בעזרת בעלי חיים/מדריך </a:t>
            </a:r>
          </a:p>
        </p:txBody>
      </p:sp>
    </p:spTree>
    <p:extLst>
      <p:ext uri="{BB962C8B-B14F-4D97-AF65-F5344CB8AC3E}">
        <p14:creationId xmlns:p14="http://schemas.microsoft.com/office/powerpoint/2010/main" val="3128099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3645DAE3-55CD-40B1-BE26-7CB258BA3384}"/>
              </a:ext>
            </a:extLst>
          </p:cNvPr>
          <p:cNvSpPr txBox="1"/>
          <p:nvPr/>
        </p:nvSpPr>
        <p:spPr>
          <a:xfrm>
            <a:off x="261257" y="1054360"/>
            <a:ext cx="11681927" cy="2308324"/>
          </a:xfrm>
          <a:prstGeom prst="rect">
            <a:avLst/>
          </a:prstGeom>
          <a:noFill/>
        </p:spPr>
        <p:txBody>
          <a:bodyPr wrap="square">
            <a:spAutoFit/>
          </a:bodyPr>
          <a:lstStyle/>
          <a:p>
            <a:r>
              <a:rPr lang="he-IL" sz="2400" b="1" i="0" dirty="0">
                <a:effectLst/>
                <a:latin typeface="Arial" panose="020B0604020202020204" pitchFamily="34" charset="0"/>
              </a:rPr>
              <a:t>ההיעזרות בכלבים לצורך עזרה לילדים או מבוגרים מבחינה פיזית או רגשית נחלק לשני סוגים:</a:t>
            </a:r>
            <a:br>
              <a:rPr lang="he-IL" sz="2400" dirty="0"/>
            </a:br>
            <a:r>
              <a:rPr lang="he-IL" sz="2400" b="0" i="0" dirty="0">
                <a:effectLst/>
                <a:latin typeface="Arial" panose="020B0604020202020204" pitchFamily="34" charset="0"/>
                <a:hlinkClick r:id="rId2">
                  <a:extLst>
                    <a:ext uri="{A12FA001-AC4F-418D-AE19-62706E023703}">
                      <ahyp:hlinkClr xmlns:ahyp="http://schemas.microsoft.com/office/drawing/2018/hyperlinkcolor" val="tx"/>
                    </a:ext>
                  </a:extLst>
                </a:hlinkClick>
              </a:rPr>
              <a:t>מטפלים</a:t>
            </a:r>
            <a:r>
              <a:rPr lang="he-IL" sz="2400" b="0" i="0" dirty="0">
                <a:effectLst/>
                <a:latin typeface="Arial" panose="020B0604020202020204" pitchFamily="34" charset="0"/>
              </a:rPr>
              <a:t> בעזרת כלבים - שהוכשרו לטפל בעזרת בעלי חיים והם מתמקדים בטיפול באנשים בעזרת כלב שהוכשר לצורך הטיפול.</a:t>
            </a:r>
            <a:br>
              <a:rPr lang="he-IL" sz="2400" dirty="0"/>
            </a:br>
            <a:br>
              <a:rPr lang="he-IL" sz="2400" dirty="0"/>
            </a:br>
            <a:r>
              <a:rPr lang="he-IL" sz="2400" b="0" i="0" dirty="0">
                <a:effectLst/>
                <a:latin typeface="Arial" panose="020B0604020202020204" pitchFamily="34" charset="0"/>
              </a:rPr>
              <a:t>מדריכי כלבנות טיפולית - הנעזרים בכלב בפעילויות ואילוף על מנת לעזור בעיקר לילדים ולנוער. העוסקים בתחום זה, באים מעולם האילוף.</a:t>
            </a:r>
            <a:endParaRPr lang="he-IL" sz="2400" dirty="0"/>
          </a:p>
        </p:txBody>
      </p:sp>
    </p:spTree>
    <p:extLst>
      <p:ext uri="{BB962C8B-B14F-4D97-AF65-F5344CB8AC3E}">
        <p14:creationId xmlns:p14="http://schemas.microsoft.com/office/powerpoint/2010/main" val="13426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E41D7CB0-80C9-4437-87E6-20E582374ABA}"/>
              </a:ext>
            </a:extLst>
          </p:cNvPr>
          <p:cNvSpPr txBox="1"/>
          <p:nvPr/>
        </p:nvSpPr>
        <p:spPr>
          <a:xfrm>
            <a:off x="261257" y="970384"/>
            <a:ext cx="11383347" cy="1323439"/>
          </a:xfrm>
          <a:prstGeom prst="rect">
            <a:avLst/>
          </a:prstGeom>
          <a:noFill/>
        </p:spPr>
        <p:txBody>
          <a:bodyPr wrap="square">
            <a:spAutoFit/>
          </a:bodyPr>
          <a:lstStyle/>
          <a:p>
            <a:r>
              <a:rPr lang="he-IL" sz="2000" b="1" dirty="0"/>
              <a:t>כלבנות טיפולית מוגדרת כפעילות בסיוע בעלי חיים. מטרת הפעילות היא שינוי דפוסי התנהגות ומחשבה שגויים (מעכבים) והחלפתם בדפוסי התנהגות ומחשבה מקדמים. ללא ספק לשינויים אלו השפעה רגשית, ולכן ניתן להגדיר את הפעילות רכילות בעלת הבאים רגשיים. טיפול רגשי לעומת זאת הוא כזה שנועד לבחון לטפל ברגשותיו של המטופל, לרוב מדובר ברגשות שליליים.</a:t>
            </a:r>
          </a:p>
        </p:txBody>
      </p:sp>
    </p:spTree>
    <p:extLst>
      <p:ext uri="{BB962C8B-B14F-4D97-AF65-F5344CB8AC3E}">
        <p14:creationId xmlns:p14="http://schemas.microsoft.com/office/powerpoint/2010/main" val="314646308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מצגת1" id="{D869F6A7-B8C2-4EC5-86EB-95CCF66D9A43}" vid="{B56F496D-77E1-4CEF-ABDF-EA14ED7C2D4D}"/>
    </a:ext>
  </a:extLst>
</a:theme>
</file>

<file path=docProps/app.xml><?xml version="1.0" encoding="utf-8"?>
<Properties xmlns="http://schemas.openxmlformats.org/officeDocument/2006/extended-properties" xmlns:vt="http://schemas.openxmlformats.org/officeDocument/2006/docPropsVTypes">
  <Template>אופק טמפלייט</Template>
  <TotalTime>35</TotalTime>
  <Words>788</Words>
  <Application>Microsoft Office PowerPoint</Application>
  <PresentationFormat>מסך רחב</PresentationFormat>
  <Paragraphs>28</Paragraphs>
  <Slides>7</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7</vt:i4>
      </vt:variant>
    </vt:vector>
  </HeadingPairs>
  <TitlesOfParts>
    <vt:vector size="15" baseType="lpstr">
      <vt:lpstr>Arial</vt:lpstr>
      <vt:lpstr>Calibri</vt:lpstr>
      <vt:lpstr>Calibri Light</vt:lpstr>
      <vt:lpstr>inherit</vt:lpstr>
      <vt:lpstr>Roboto</vt:lpstr>
      <vt:lpstr>var(--ricos-custom-link-font-family,unset)</vt:lpstr>
      <vt:lpstr>var(--ricos-custom-p-font-family,unset)</vt:lpstr>
      <vt:lpstr>ערכת נושא Office</vt:lpstr>
      <vt:lpstr>בניית קליניקה </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יוני יושע</dc:creator>
  <cp:lastModifiedBy>יוני יושע</cp:lastModifiedBy>
  <cp:revision>2</cp:revision>
  <dcterms:created xsi:type="dcterms:W3CDTF">2022-03-03T17:32:42Z</dcterms:created>
  <dcterms:modified xsi:type="dcterms:W3CDTF">2022-03-03T18:09:10Z</dcterms:modified>
</cp:coreProperties>
</file>